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616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876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3308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8273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9387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1798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9159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001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60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56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655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8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49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726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350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0AC02-F388-458E-8A61-A34720077AF7}" type="datetimeFigureOut">
              <a:rPr lang="zh-TW" altLang="en-US" smtClean="0"/>
              <a:t>2019/04/09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A03A91-0C94-40C5-A1A5-62198C77F8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080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108</a:t>
            </a:r>
            <a:r>
              <a:rPr lang="zh-TW" altLang="en-US" dirty="0"/>
              <a:t>年</a:t>
            </a:r>
            <a:r>
              <a:rPr lang="zh-TW" altLang="en-US" dirty="0" smtClean="0"/>
              <a:t>實習說明會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4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時</a:t>
            </a:r>
            <a:r>
              <a:rPr lang="zh-TW" altLang="en-US" dirty="0" smtClean="0"/>
              <a:t>程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流程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57564" y="2072640"/>
            <a:ext cx="8915400" cy="432816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系上老師引介</a:t>
            </a:r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公司</a:t>
            </a:r>
            <a:r>
              <a:rPr lang="en-US" altLang="zh-TW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&gt;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委員審核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&gt;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面試通過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&gt;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繳交資料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&gt;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導師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&gt;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系</a:t>
            </a:r>
            <a:endParaRPr lang="en-US" altLang="zh-TW" sz="2400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找公司</a:t>
            </a:r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面試過</a:t>
            </a:r>
            <a:r>
              <a:rPr lang="en-US" altLang="zh-TW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&gt;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導師審核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&gt;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委員審核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&gt;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簽約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&gt;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繳交資料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&gt;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導師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&gt;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系</a:t>
            </a:r>
            <a:endParaRPr lang="en-US" altLang="zh-TW" sz="2400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r>
              <a:rPr lang="en-US" altLang="zh-TW" sz="2400" dirty="0"/>
              <a:t>3/19</a:t>
            </a:r>
            <a:r>
              <a:rPr lang="zh-TW" altLang="en-US" sz="2400" dirty="0"/>
              <a:t>實習單位審查</a:t>
            </a:r>
            <a:endParaRPr lang="en-US" altLang="zh-TW" sz="2400" dirty="0"/>
          </a:p>
          <a:p>
            <a:r>
              <a:rPr lang="en-US" altLang="zh-TW" sz="2400" dirty="0"/>
              <a:t>3/29</a:t>
            </a:r>
            <a:r>
              <a:rPr lang="zh-TW" altLang="en-US" sz="2400" dirty="0"/>
              <a:t>實習教師研討會</a:t>
            </a:r>
            <a:endParaRPr lang="en-US" altLang="zh-TW" sz="2400" dirty="0"/>
          </a:p>
          <a:p>
            <a:pPr marL="342900" lvl="1" indent="-342900"/>
            <a:r>
              <a:rPr lang="en-US" altLang="zh-TW" sz="2400" dirty="0"/>
              <a:t>4/1</a:t>
            </a:r>
            <a:r>
              <a:rPr lang="zh-TW" altLang="en-US" sz="2400" dirty="0"/>
              <a:t>公告實習</a:t>
            </a:r>
            <a:r>
              <a:rPr lang="zh-TW" altLang="en-US" sz="2400" dirty="0" smtClean="0"/>
              <a:t>單位</a:t>
            </a:r>
            <a:r>
              <a:rPr lang="en-US" altLang="zh-TW" sz="2400" dirty="0" smtClean="0"/>
              <a:t>(</a:t>
            </a:r>
            <a:r>
              <a:rPr lang="zh-TW" altLang="en-US" sz="2400" dirty="0"/>
              <a:t>盡量鼓勵以學校提供</a:t>
            </a:r>
            <a:r>
              <a:rPr lang="zh-TW" altLang="en-US" sz="2400" dirty="0" smtClean="0"/>
              <a:t>為主</a:t>
            </a:r>
            <a:r>
              <a:rPr lang="en-US" altLang="zh-TW" sz="2400" dirty="0"/>
              <a:t>)</a:t>
            </a:r>
          </a:p>
          <a:p>
            <a:r>
              <a:rPr lang="en-US" altLang="zh-TW" sz="2400" dirty="0"/>
              <a:t>4/8(</a:t>
            </a:r>
            <a:r>
              <a:rPr lang="zh-TW" altLang="en-US" sz="2400" dirty="0"/>
              <a:t>北</a:t>
            </a:r>
            <a:r>
              <a:rPr lang="en-US" altLang="zh-TW" sz="2400" dirty="0"/>
              <a:t>),9(</a:t>
            </a:r>
            <a:r>
              <a:rPr lang="zh-TW" altLang="en-US" sz="2400" dirty="0"/>
              <a:t>竹</a:t>
            </a:r>
            <a:r>
              <a:rPr lang="en-US" altLang="zh-TW" sz="2400" dirty="0"/>
              <a:t>)</a:t>
            </a:r>
            <a:r>
              <a:rPr lang="zh-TW" altLang="en-US" sz="2400" dirty="0"/>
              <a:t>實習說明</a:t>
            </a:r>
            <a:r>
              <a:rPr lang="zh-TW" altLang="en-US" sz="2400" dirty="0" smtClean="0"/>
              <a:t>會</a:t>
            </a:r>
            <a:r>
              <a:rPr lang="en-US" altLang="zh-TW" sz="2400" dirty="0"/>
              <a:t>(</a:t>
            </a:r>
            <a:r>
              <a:rPr lang="zh-TW" altLang="en-US" sz="2400" dirty="0"/>
              <a:t>要到</a:t>
            </a:r>
            <a:r>
              <a:rPr lang="en-US" altLang="zh-TW" sz="2400" dirty="0"/>
              <a:t>/</a:t>
            </a:r>
            <a:r>
              <a:rPr lang="zh-TW" altLang="en-US" sz="2400" dirty="0"/>
              <a:t>問卷必填</a:t>
            </a:r>
            <a:r>
              <a:rPr lang="en-US" altLang="zh-TW" sz="2400" dirty="0" smtClean="0"/>
              <a:t>)</a:t>
            </a:r>
          </a:p>
          <a:p>
            <a:r>
              <a:rPr lang="zh-TW" altLang="en-US" sz="2400" dirty="0" smtClean="0"/>
              <a:t>以作品履歷應徵面試實習公司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不論是否去都請禮貌回應</a:t>
            </a:r>
            <a:r>
              <a:rPr lang="en-US" altLang="zh-TW" sz="2400" dirty="0" smtClean="0"/>
              <a:t>)</a:t>
            </a:r>
            <a:endParaRPr lang="en-US" altLang="zh-TW" sz="2400" dirty="0"/>
          </a:p>
          <a:p>
            <a:r>
              <a:rPr lang="en-US" altLang="zh-TW" sz="2400" dirty="0"/>
              <a:t>5/9</a:t>
            </a:r>
            <a:r>
              <a:rPr lang="zh-TW" altLang="en-US" sz="2400" dirty="0"/>
              <a:t>各班收件</a:t>
            </a:r>
            <a:r>
              <a:rPr lang="en-US" altLang="zh-TW" sz="2400" dirty="0"/>
              <a:t>,</a:t>
            </a:r>
            <a:r>
              <a:rPr lang="zh-TW" altLang="en-US" sz="2400" dirty="0"/>
              <a:t>造冊</a:t>
            </a:r>
            <a:r>
              <a:rPr lang="en-US" altLang="zh-TW" sz="2400" dirty="0"/>
              <a:t>,</a:t>
            </a:r>
            <a:r>
              <a:rPr lang="zh-TW" altLang="en-US" sz="2400" dirty="0"/>
              <a:t>檢查</a:t>
            </a:r>
            <a:endParaRPr lang="en-US" altLang="zh-TW" sz="2400" dirty="0"/>
          </a:p>
          <a:p>
            <a:r>
              <a:rPr lang="en-US" altLang="zh-TW" sz="2400" dirty="0"/>
              <a:t>5/15</a:t>
            </a:r>
            <a:r>
              <a:rPr lang="zh-TW" altLang="en-US" sz="2400" dirty="0"/>
              <a:t>系收件檢查</a:t>
            </a:r>
            <a:r>
              <a:rPr lang="en-US" altLang="zh-TW" sz="2400" dirty="0"/>
              <a:t>,</a:t>
            </a:r>
            <a:r>
              <a:rPr lang="zh-TW" altLang="en-US" sz="2400" dirty="0"/>
              <a:t>上簽</a:t>
            </a:r>
            <a:endParaRPr lang="en-US" altLang="zh-TW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79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258350"/>
            <a:ext cx="8911687" cy="582898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注意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865632"/>
            <a:ext cx="8915400" cy="510844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16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確認</a:t>
            </a:r>
            <a:r>
              <a:rPr lang="zh-TW" altLang="en-US" sz="1600" dirty="0">
                <a:latin typeface="Arial" panose="020B0604020202020204" pitchFamily="34" charset="0"/>
                <a:ea typeface="新細明體" panose="02020500000000000000" pitchFamily="18" charset="-120"/>
              </a:rPr>
              <a:t>公司就不要輕易更換</a:t>
            </a:r>
            <a:endParaRPr lang="en-US" altLang="zh-TW" sz="1600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zh-TW" altLang="en-US" sz="16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時間來不及可以等</a:t>
            </a:r>
            <a:r>
              <a:rPr lang="zh-TW" altLang="en-US" sz="1600" dirty="0">
                <a:latin typeface="Arial" panose="020B0604020202020204" pitchFamily="34" charset="0"/>
                <a:ea typeface="新細明體" panose="02020500000000000000" pitchFamily="18" charset="-120"/>
              </a:rPr>
              <a:t>明年</a:t>
            </a:r>
            <a:endParaRPr lang="en-US" altLang="zh-TW" sz="1600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r>
              <a:rPr lang="zh-TW" altLang="en-US" sz="16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實習</a:t>
            </a:r>
            <a:r>
              <a:rPr lang="en-US" altLang="zh-TW" sz="1600" dirty="0">
                <a:latin typeface="Arial" panose="020B0604020202020204" pitchFamily="34" charset="0"/>
                <a:ea typeface="新細明體" panose="02020500000000000000" pitchFamily="18" charset="-120"/>
              </a:rPr>
              <a:t>/</a:t>
            </a:r>
            <a:r>
              <a:rPr lang="zh-TW" altLang="en-US" sz="1600" dirty="0">
                <a:latin typeface="Arial" panose="020B0604020202020204" pitchFamily="34" charset="0"/>
                <a:ea typeface="新細明體" panose="02020500000000000000" pitchFamily="18" charset="-120"/>
              </a:rPr>
              <a:t>工作內容與本科系所學</a:t>
            </a:r>
            <a:r>
              <a:rPr lang="zh-TW" altLang="en-US" sz="16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相關</a:t>
            </a:r>
            <a:endParaRPr lang="en-US" altLang="zh-TW" sz="1600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marL="342900" lvl="1" indent="-342900"/>
            <a:r>
              <a:rPr lang="zh-TW" altLang="en-US" dirty="0">
                <a:latin typeface="Arial" panose="020B0604020202020204" pitchFamily="34" charset="0"/>
                <a:ea typeface="新細明體" panose="02020500000000000000" pitchFamily="18" charset="-120"/>
              </a:rPr>
              <a:t>連續</a:t>
            </a:r>
            <a:r>
              <a:rPr lang="en-US" altLang="zh-TW" dirty="0">
                <a:latin typeface="Arial" panose="020B0604020202020204" pitchFamily="34" charset="0"/>
                <a:ea typeface="新細明體" panose="02020500000000000000" pitchFamily="18" charset="-120"/>
              </a:rPr>
              <a:t>320</a:t>
            </a:r>
            <a:r>
              <a:rPr lang="zh-TW" altLang="en-US" dirty="0">
                <a:latin typeface="Arial" panose="020B0604020202020204" pitchFamily="34" charset="0"/>
                <a:ea typeface="新細明體" panose="02020500000000000000" pitchFamily="18" charset="-120"/>
              </a:rPr>
              <a:t>小時，符合</a:t>
            </a:r>
            <a:r>
              <a:rPr lang="zh-TW" altLang="en-US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勞基法</a:t>
            </a:r>
            <a:r>
              <a:rPr lang="en-US" altLang="zh-TW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(</a:t>
            </a:r>
            <a:r>
              <a:rPr lang="zh-TW" altLang="en-US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若</a:t>
            </a:r>
            <a:r>
              <a:rPr lang="zh-TW" altLang="en-US" dirty="0">
                <a:latin typeface="Arial" panose="020B0604020202020204" pitchFamily="34" charset="0"/>
                <a:ea typeface="新細明體" panose="02020500000000000000" pitchFamily="18" charset="-120"/>
              </a:rPr>
              <a:t>有薪資</a:t>
            </a:r>
            <a:r>
              <a:rPr lang="en-US" altLang="zh-TW" dirty="0">
                <a:latin typeface="Arial" panose="020B0604020202020204" pitchFamily="34" charset="0"/>
                <a:ea typeface="新細明體" panose="02020500000000000000" pitchFamily="18" charset="-120"/>
              </a:rPr>
              <a:t>(</a:t>
            </a:r>
            <a:r>
              <a:rPr lang="zh-TW" altLang="en-US" dirty="0">
                <a:latin typeface="Arial" panose="020B0604020202020204" pitchFamily="34" charset="0"/>
                <a:ea typeface="新細明體" panose="02020500000000000000" pitchFamily="18" charset="-120"/>
              </a:rPr>
              <a:t>達基本工資月薪</a:t>
            </a:r>
            <a:r>
              <a:rPr lang="en-US" altLang="zh-TW" dirty="0">
                <a:latin typeface="Arial" panose="020B0604020202020204" pitchFamily="34" charset="0"/>
                <a:ea typeface="新細明體" panose="02020500000000000000" pitchFamily="18" charset="-120"/>
              </a:rPr>
              <a:t>22k/</a:t>
            </a:r>
            <a:r>
              <a:rPr lang="zh-TW" altLang="en-US" dirty="0">
                <a:latin typeface="Arial" panose="020B0604020202020204" pitchFamily="34" charset="0"/>
                <a:ea typeface="新細明體" panose="02020500000000000000" pitchFamily="18" charset="-120"/>
              </a:rPr>
              <a:t>時薪</a:t>
            </a:r>
            <a:r>
              <a:rPr lang="en-US" altLang="zh-TW" dirty="0">
                <a:latin typeface="Arial" panose="020B0604020202020204" pitchFamily="34" charset="0"/>
                <a:ea typeface="新細明體" panose="02020500000000000000" pitchFamily="18" charset="-120"/>
              </a:rPr>
              <a:t>140+</a:t>
            </a:r>
            <a:r>
              <a:rPr lang="zh-TW" altLang="en-US" dirty="0">
                <a:latin typeface="Arial" panose="020B0604020202020204" pitchFamily="34" charset="0"/>
                <a:ea typeface="新細明體" panose="02020500000000000000" pitchFamily="18" charset="-120"/>
              </a:rPr>
              <a:t>勞保</a:t>
            </a:r>
            <a:r>
              <a:rPr lang="en-US" altLang="zh-TW" dirty="0">
                <a:latin typeface="Arial" panose="020B0604020202020204" pitchFamily="34" charset="0"/>
                <a:ea typeface="新細明體" panose="02020500000000000000" pitchFamily="18" charset="-120"/>
              </a:rPr>
              <a:t>+</a:t>
            </a:r>
            <a:r>
              <a:rPr lang="zh-TW" altLang="en-US" dirty="0">
                <a:latin typeface="Arial" panose="020B0604020202020204" pitchFamily="34" charset="0"/>
                <a:ea typeface="新細明體" panose="02020500000000000000" pitchFamily="18" charset="-120"/>
              </a:rPr>
              <a:t>勞退</a:t>
            </a:r>
            <a:r>
              <a:rPr lang="en-US" altLang="zh-TW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)</a:t>
            </a:r>
            <a:endParaRPr lang="en-US" altLang="zh-TW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r>
              <a:rPr lang="zh-TW" altLang="en-US" sz="16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實習</a:t>
            </a:r>
            <a:r>
              <a:rPr lang="zh-TW" altLang="en-US" sz="1600" dirty="0">
                <a:latin typeface="Arial" panose="020B0604020202020204" pitchFamily="34" charset="0"/>
                <a:ea typeface="新細明體" panose="02020500000000000000" pitchFamily="18" charset="-120"/>
              </a:rPr>
              <a:t>報告中可以提出作品或過程</a:t>
            </a:r>
            <a:r>
              <a:rPr lang="zh-TW" altLang="en-US" sz="16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佐證實習中必會</a:t>
            </a:r>
            <a:r>
              <a:rPr lang="zh-TW" altLang="en-US" sz="1600" dirty="0">
                <a:latin typeface="Arial" panose="020B0604020202020204" pitchFamily="34" charset="0"/>
                <a:ea typeface="新細明體" panose="02020500000000000000" pitchFamily="18" charset="-120"/>
              </a:rPr>
              <a:t>有</a:t>
            </a:r>
            <a:r>
              <a:rPr lang="zh-TW" altLang="en-US" sz="16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老師現場訪視</a:t>
            </a:r>
            <a:endParaRPr lang="en-US" altLang="zh-TW" sz="1600" dirty="0"/>
          </a:p>
          <a:p>
            <a:r>
              <a:rPr lang="zh-TW" altLang="en-US" sz="1600" dirty="0" smtClean="0"/>
              <a:t>依</a:t>
            </a:r>
            <a:r>
              <a:rPr lang="zh-TW" altLang="en-US" sz="1600" dirty="0"/>
              <a:t>標準給分</a:t>
            </a:r>
            <a:r>
              <a:rPr lang="en-US" altLang="zh-TW" sz="1600" dirty="0"/>
              <a:t>(</a:t>
            </a:r>
            <a:r>
              <a:rPr lang="zh-TW" altLang="en-US" sz="1600" dirty="0"/>
              <a:t>請提醒實習單位也依此標準</a:t>
            </a:r>
            <a:r>
              <a:rPr lang="en-US" altLang="zh-TW" sz="1600" dirty="0"/>
              <a:t>)</a:t>
            </a:r>
          </a:p>
          <a:p>
            <a:pPr lvl="1"/>
            <a:r>
              <a:rPr lang="en-US" altLang="zh-TW" sz="1400" dirty="0"/>
              <a:t>90-100</a:t>
            </a:r>
            <a:r>
              <a:rPr lang="zh-TW" altLang="en-US" sz="1400" dirty="0"/>
              <a:t> 態度與專業都表現很好可以留用</a:t>
            </a:r>
            <a:endParaRPr lang="en-US" altLang="zh-TW" sz="1400" dirty="0"/>
          </a:p>
          <a:p>
            <a:pPr lvl="1"/>
            <a:r>
              <a:rPr lang="en-US" altLang="zh-TW" sz="1400" dirty="0"/>
              <a:t>80-90</a:t>
            </a:r>
            <a:r>
              <a:rPr lang="zh-TW" altLang="en-US" sz="1400" dirty="0"/>
              <a:t> 態度積極，有潛力可栽培</a:t>
            </a:r>
            <a:endParaRPr lang="en-US" altLang="zh-TW" sz="1400" dirty="0"/>
          </a:p>
          <a:p>
            <a:pPr lvl="1"/>
            <a:r>
              <a:rPr lang="en-US" altLang="zh-TW" sz="1400" dirty="0"/>
              <a:t>70-80</a:t>
            </a:r>
            <a:r>
              <a:rPr lang="zh-TW" altLang="en-US" sz="1400" dirty="0"/>
              <a:t> 表現正常，還要更努力</a:t>
            </a:r>
            <a:endParaRPr lang="en-US" altLang="zh-TW" sz="1400" dirty="0"/>
          </a:p>
          <a:p>
            <a:pPr lvl="1"/>
            <a:r>
              <a:rPr lang="en-US" altLang="zh-TW" sz="1400" dirty="0"/>
              <a:t>60-70</a:t>
            </a:r>
            <a:r>
              <a:rPr lang="zh-TW" altLang="en-US" sz="1400" dirty="0"/>
              <a:t> 未犯大錯，勉予通過</a:t>
            </a:r>
            <a:endParaRPr lang="en-US" altLang="zh-TW" sz="1400" dirty="0"/>
          </a:p>
          <a:p>
            <a:pPr lvl="1"/>
            <a:r>
              <a:rPr lang="en-US" altLang="zh-TW" sz="1400" dirty="0"/>
              <a:t>60</a:t>
            </a:r>
            <a:r>
              <a:rPr lang="zh-TW" altLang="en-US" sz="1400" dirty="0"/>
              <a:t>以下 態度欠佳，不負責任</a:t>
            </a:r>
            <a:r>
              <a:rPr lang="en-US" altLang="zh-TW" sz="1400" dirty="0"/>
              <a:t>(</a:t>
            </a:r>
            <a:r>
              <a:rPr lang="zh-TW" altLang="en-US" sz="1400" dirty="0"/>
              <a:t>課程不及格要重修</a:t>
            </a:r>
            <a:r>
              <a:rPr lang="en-US" altLang="zh-TW" sz="1400" dirty="0"/>
              <a:t>)</a:t>
            </a:r>
          </a:p>
          <a:p>
            <a:r>
              <a:rPr lang="zh-TW" altLang="en-US" sz="1600" dirty="0"/>
              <a:t>時數只算合約期內要滿</a:t>
            </a:r>
            <a:r>
              <a:rPr lang="en-US" altLang="zh-TW" sz="1600" dirty="0"/>
              <a:t>320</a:t>
            </a:r>
            <a:r>
              <a:rPr lang="zh-TW" altLang="en-US" sz="1600" dirty="0"/>
              <a:t>小時，超過期間的時數不能</a:t>
            </a:r>
            <a:r>
              <a:rPr lang="zh-TW" altLang="en-US" sz="1600" dirty="0" smtClean="0"/>
              <a:t>算</a:t>
            </a:r>
            <a:endParaRPr lang="en-US" altLang="zh-TW" sz="1600" dirty="0"/>
          </a:p>
          <a:p>
            <a:r>
              <a:rPr lang="zh-TW" altLang="en-US" sz="1600" dirty="0"/>
              <a:t>實習表單都要繳交</a:t>
            </a:r>
            <a:r>
              <a:rPr lang="zh-TW" altLang="en-US" sz="1600" dirty="0" smtClean="0"/>
              <a:t>，不</a:t>
            </a:r>
            <a:r>
              <a:rPr lang="zh-TW" altLang="en-US" sz="1600" dirty="0"/>
              <a:t>可</a:t>
            </a:r>
            <a:r>
              <a:rPr lang="zh-TW" altLang="en-US" sz="1600" dirty="0" smtClean="0"/>
              <a:t>遲交</a:t>
            </a:r>
            <a:endParaRPr lang="en-US" altLang="zh-TW" sz="1600" dirty="0"/>
          </a:p>
          <a:p>
            <a:r>
              <a:rPr lang="en-US" altLang="zh-TW" sz="1600" dirty="0" smtClean="0"/>
              <a:t>2000</a:t>
            </a:r>
            <a:r>
              <a:rPr lang="zh-TW" altLang="en-US" sz="1600" dirty="0" smtClean="0"/>
              <a:t>字實習</a:t>
            </a:r>
            <a:r>
              <a:rPr lang="zh-TW" altLang="en-US" sz="1600" dirty="0"/>
              <a:t>報告沒附作品或太不認真的不行</a:t>
            </a:r>
            <a:endParaRPr lang="en-US" altLang="zh-TW" sz="1600" dirty="0"/>
          </a:p>
          <a:p>
            <a:r>
              <a:rPr lang="zh-TW" altLang="en-US" sz="1600" dirty="0"/>
              <a:t>被當要注意學分數</a:t>
            </a:r>
            <a:endParaRPr lang="en-US" altLang="zh-TW" sz="1600" dirty="0"/>
          </a:p>
          <a:p>
            <a:r>
              <a:rPr lang="zh-TW" altLang="en-US" sz="1600" dirty="0" smtClean="0"/>
              <a:t>下學期記得檢查已有選實習課</a:t>
            </a:r>
            <a:r>
              <a:rPr lang="en-US" altLang="zh-TW" sz="1600" dirty="0" smtClean="0"/>
              <a:t>(</a:t>
            </a:r>
            <a:r>
              <a:rPr lang="zh-TW" altLang="en-US" sz="16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實習完成</a:t>
            </a:r>
            <a:r>
              <a:rPr lang="zh-TW" altLang="en-US" sz="1600" dirty="0">
                <a:latin typeface="Arial" panose="020B0604020202020204" pitchFamily="34" charset="0"/>
                <a:ea typeface="新細明體" panose="02020500000000000000" pitchFamily="18" charset="-120"/>
              </a:rPr>
              <a:t>後下</a:t>
            </a:r>
            <a:r>
              <a:rPr lang="zh-TW" altLang="en-US" sz="16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學期系辦會</a:t>
            </a:r>
            <a:r>
              <a:rPr lang="zh-TW" altLang="en-US" sz="1600" dirty="0">
                <a:latin typeface="Arial" panose="020B0604020202020204" pitchFamily="34" charset="0"/>
                <a:ea typeface="新細明體" panose="02020500000000000000" pitchFamily="18" charset="-120"/>
              </a:rPr>
              <a:t>自動幫你選課</a:t>
            </a:r>
            <a:r>
              <a:rPr lang="en-US" altLang="zh-TW" sz="1600" dirty="0">
                <a:latin typeface="Arial" panose="020B0604020202020204" pitchFamily="34" charset="0"/>
                <a:ea typeface="新細明體" panose="02020500000000000000" pitchFamily="18" charset="-120"/>
              </a:rPr>
              <a:t>(</a:t>
            </a:r>
            <a:r>
              <a:rPr lang="zh-TW" altLang="en-US" sz="1600" dirty="0">
                <a:latin typeface="Arial" panose="020B0604020202020204" pitchFamily="34" charset="0"/>
                <a:ea typeface="新細明體" panose="02020500000000000000" pitchFamily="18" charset="-120"/>
              </a:rPr>
              <a:t>不用自己選</a:t>
            </a:r>
            <a:r>
              <a:rPr lang="en-US" altLang="zh-TW" sz="1600" dirty="0">
                <a:latin typeface="Arial" panose="020B0604020202020204" pitchFamily="34" charset="0"/>
                <a:ea typeface="新細明體" panose="02020500000000000000" pitchFamily="18" charset="-120"/>
              </a:rPr>
              <a:t>)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743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173006"/>
            <a:ext cx="8911687" cy="717010"/>
          </a:xfrm>
        </p:spPr>
        <p:txBody>
          <a:bodyPr/>
          <a:lstStyle/>
          <a:p>
            <a:r>
              <a:rPr lang="zh-TW" altLang="en-US" dirty="0"/>
              <a:t>表單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890016"/>
            <a:ext cx="8915400" cy="5852160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只有合約要一式兩份一模一樣</a:t>
            </a:r>
            <a:endParaRPr lang="en-US" altLang="zh-TW" dirty="0"/>
          </a:p>
          <a:p>
            <a:r>
              <a:rPr lang="zh-TW" altLang="en-US" dirty="0"/>
              <a:t>公司名稱和印章都要全名且</a:t>
            </a:r>
            <a:r>
              <a:rPr lang="zh-TW" altLang="en-US" dirty="0" smtClean="0"/>
              <a:t>相符，不可使用統一發票章</a:t>
            </a:r>
            <a:endParaRPr lang="en-US" altLang="zh-TW" dirty="0" smtClean="0"/>
          </a:p>
          <a:p>
            <a:pPr>
              <a:defRPr/>
            </a:pPr>
            <a:r>
              <a:rPr lang="zh-TW" altLang="en-US" dirty="0">
                <a:latin typeface="Arial" panose="020B0604020202020204" pitchFamily="34" charset="0"/>
                <a:ea typeface="新細明體" panose="02020500000000000000" pitchFamily="18" charset="-120"/>
              </a:rPr>
              <a:t>合約書不要更改增加內容</a:t>
            </a:r>
            <a:r>
              <a:rPr lang="en-US" altLang="zh-TW" dirty="0">
                <a:latin typeface="Arial" panose="020B0604020202020204" pitchFamily="34" charset="0"/>
                <a:ea typeface="新細明體" panose="02020500000000000000" pitchFamily="18" charset="-120"/>
              </a:rPr>
              <a:t>(</a:t>
            </a:r>
            <a:r>
              <a:rPr lang="zh-TW" altLang="en-US" dirty="0">
                <a:latin typeface="Arial" panose="020B0604020202020204" pitchFamily="34" charset="0"/>
                <a:ea typeface="新細明體" panose="02020500000000000000" pitchFamily="18" charset="-120"/>
              </a:rPr>
              <a:t>要改要經過學校法務</a:t>
            </a:r>
            <a:r>
              <a:rPr lang="en-US" altLang="zh-TW" dirty="0">
                <a:latin typeface="Arial" panose="020B0604020202020204" pitchFamily="34" charset="0"/>
                <a:ea typeface="新細明體" panose="02020500000000000000" pitchFamily="18" charset="-120"/>
              </a:rPr>
              <a:t>)</a:t>
            </a:r>
          </a:p>
          <a:p>
            <a:r>
              <a:rPr lang="zh-TW" altLang="en-US" dirty="0" smtClean="0"/>
              <a:t>請公司先用印完再給學校用印</a:t>
            </a:r>
            <a:endParaRPr lang="en-US" altLang="zh-TW" dirty="0"/>
          </a:p>
          <a:p>
            <a:r>
              <a:rPr lang="zh-TW" altLang="en-US" dirty="0" smtClean="0"/>
              <a:t>電子</a:t>
            </a:r>
            <a:r>
              <a:rPr lang="zh-TW" altLang="en-US" dirty="0"/>
              <a:t>檔印出要注意不可破壞格式</a:t>
            </a:r>
            <a:r>
              <a:rPr lang="en-US" altLang="zh-TW" dirty="0" smtClean="0"/>
              <a:t>(</a:t>
            </a:r>
            <a:r>
              <a:rPr lang="zh-TW" altLang="en-US" dirty="0" smtClean="0"/>
              <a:t>注意不要掉頁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zh-TW" altLang="en-US" dirty="0"/>
              <a:t>部分表單可以公司為單位只要一</a:t>
            </a:r>
            <a:r>
              <a:rPr lang="zh-TW" altLang="en-US" dirty="0" smtClean="0"/>
              <a:t>份</a:t>
            </a:r>
            <a:r>
              <a:rPr lang="en-US" altLang="zh-TW" dirty="0" smtClean="0"/>
              <a:t>(</a:t>
            </a:r>
            <a:r>
              <a:rPr lang="zh-TW" altLang="en-US" dirty="0" smtClean="0"/>
              <a:t>班上同公司可一起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zh-TW" altLang="en-US" dirty="0" smtClean="0"/>
              <a:t>填下一學年年級</a:t>
            </a:r>
            <a:r>
              <a:rPr lang="en-US" altLang="zh-TW" dirty="0" smtClean="0"/>
              <a:t>(108</a:t>
            </a:r>
            <a:r>
              <a:rPr lang="zh-TW" altLang="en-US" dirty="0" smtClean="0"/>
              <a:t>學年度年級</a:t>
            </a:r>
            <a:r>
              <a:rPr lang="en-US" altLang="zh-TW" dirty="0" smtClean="0"/>
              <a:t>)(2-&gt;3/3-&gt;4)</a:t>
            </a:r>
          </a:p>
          <a:p>
            <a:r>
              <a:rPr lang="zh-TW" altLang="en-US" dirty="0" smtClean="0"/>
              <a:t>不可</a:t>
            </a:r>
            <a:r>
              <a:rPr lang="zh-TW" altLang="en-US" dirty="0" smtClean="0"/>
              <a:t>手工塗改</a:t>
            </a:r>
            <a:endParaRPr lang="en-US" altLang="zh-TW" dirty="0"/>
          </a:p>
          <a:p>
            <a:r>
              <a:rPr lang="zh-TW" altLang="en-US" dirty="0"/>
              <a:t>不要缺漏</a:t>
            </a:r>
            <a:endParaRPr lang="en-US" altLang="zh-TW" dirty="0"/>
          </a:p>
          <a:p>
            <a:r>
              <a:rPr lang="zh-TW" altLang="en-US" dirty="0"/>
              <a:t>不要</a:t>
            </a:r>
            <a:r>
              <a:rPr lang="zh-TW" altLang="en-US" dirty="0" smtClean="0"/>
              <a:t>裝訂</a:t>
            </a:r>
            <a:r>
              <a:rPr lang="en-US" altLang="zh-TW" dirty="0" smtClean="0"/>
              <a:t>,</a:t>
            </a:r>
            <a:r>
              <a:rPr lang="zh-TW" altLang="en-US" dirty="0" smtClean="0"/>
              <a:t>用夾子夾</a:t>
            </a:r>
            <a:endParaRPr lang="en-US" altLang="zh-TW" dirty="0"/>
          </a:p>
          <a:p>
            <a:r>
              <a:rPr lang="zh-TW" altLang="en-US" dirty="0"/>
              <a:t>以班級再以實習單位再以學號為單位</a:t>
            </a:r>
            <a:r>
              <a:rPr lang="zh-TW" altLang="en-US" dirty="0" smtClean="0"/>
              <a:t>排序</a:t>
            </a:r>
            <a:endParaRPr lang="en-US" altLang="zh-TW" dirty="0"/>
          </a:p>
          <a:p>
            <a:r>
              <a:rPr lang="zh-TW" altLang="en-US" dirty="0"/>
              <a:t>每種都有負責人</a:t>
            </a:r>
            <a:r>
              <a:rPr lang="en-US" altLang="zh-TW" dirty="0" smtClean="0"/>
              <a:t>,</a:t>
            </a:r>
            <a:r>
              <a:rPr lang="zh-TW" altLang="en-US" dirty="0" smtClean="0"/>
              <a:t>有修改要給雙方負責人簽</a:t>
            </a:r>
            <a:r>
              <a:rPr lang="zh-TW" altLang="en-US" dirty="0"/>
              <a:t>章</a:t>
            </a:r>
            <a:endParaRPr lang="en-US" altLang="zh-TW" dirty="0"/>
          </a:p>
          <a:p>
            <a:r>
              <a:rPr lang="zh-TW" altLang="en-US" dirty="0"/>
              <a:t>可以先把檔案填好給引介</a:t>
            </a:r>
            <a:r>
              <a:rPr lang="en-US" altLang="zh-TW" dirty="0"/>
              <a:t>/</a:t>
            </a:r>
            <a:r>
              <a:rPr lang="zh-TW" altLang="en-US" dirty="0"/>
              <a:t>輔導老師檢查後再印出</a:t>
            </a:r>
            <a:r>
              <a:rPr lang="zh-TW" altLang="en-US" dirty="0" smtClean="0"/>
              <a:t>簽名</a:t>
            </a:r>
            <a:endParaRPr lang="en-US" altLang="zh-TW" dirty="0" smtClean="0"/>
          </a:p>
          <a:p>
            <a:r>
              <a:rPr lang="zh-TW" altLang="en-US" dirty="0"/>
              <a:t>訪視要在現場與</a:t>
            </a:r>
            <a:r>
              <a:rPr lang="zh-TW" altLang="en-US" dirty="0" smtClean="0"/>
              <a:t>學生業師</a:t>
            </a:r>
            <a:r>
              <a:rPr lang="zh-TW" altLang="en-US" dirty="0"/>
              <a:t>拍照不同角度兩張以上</a:t>
            </a:r>
            <a:r>
              <a:rPr lang="en-US" altLang="zh-TW" dirty="0"/>
              <a:t>(</a:t>
            </a:r>
            <a:r>
              <a:rPr lang="zh-TW" altLang="en-US" dirty="0"/>
              <a:t>至少一張要</a:t>
            </a:r>
            <a:r>
              <a:rPr lang="zh-TW" altLang="en-US" dirty="0" smtClean="0"/>
              <a:t>有人</a:t>
            </a:r>
            <a:r>
              <a:rPr lang="en-US" altLang="zh-TW" dirty="0" smtClean="0"/>
              <a:t>+</a:t>
            </a:r>
            <a:r>
              <a:rPr lang="zh-TW" altLang="en-US" dirty="0" smtClean="0"/>
              <a:t>現</a:t>
            </a:r>
            <a:r>
              <a:rPr lang="zh-TW" altLang="en-US" dirty="0"/>
              <a:t>地合照</a:t>
            </a:r>
            <a:r>
              <a:rPr lang="en-US" altLang="zh-TW" dirty="0"/>
              <a:t>)</a:t>
            </a:r>
          </a:p>
          <a:p>
            <a:r>
              <a:rPr lang="zh-TW" altLang="en-US" dirty="0" smtClean="0"/>
              <a:t>意見內容</a:t>
            </a:r>
            <a:r>
              <a:rPr lang="zh-TW" altLang="en-US" dirty="0"/>
              <a:t>不要太混</a:t>
            </a:r>
            <a:r>
              <a:rPr lang="en-US" altLang="zh-TW" dirty="0"/>
              <a:t>(</a:t>
            </a:r>
            <a:r>
              <a:rPr lang="zh-TW" altLang="en-US" dirty="0"/>
              <a:t>無、很好</a:t>
            </a:r>
            <a:r>
              <a:rPr lang="en-US" altLang="zh-TW" dirty="0"/>
              <a:t>…)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077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7B9899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特殊</a:t>
            </a:r>
            <a:r>
              <a:rPr lang="en-US" altLang="zh-TW" dirty="0" smtClean="0">
                <a:solidFill>
                  <a:srgbClr val="7B9899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/</a:t>
            </a:r>
            <a:r>
              <a:rPr lang="zh-TW" altLang="en-US" dirty="0" smtClean="0">
                <a:solidFill>
                  <a:srgbClr val="7B9899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緊急狀況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42816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意外</a:t>
            </a:r>
            <a:r>
              <a:rPr lang="en-US" altLang="zh-TW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/</a:t>
            </a:r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傷害立即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回報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(</a:t>
            </a:r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導師</a:t>
            </a:r>
            <a:r>
              <a:rPr lang="en-US" altLang="zh-TW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/</a:t>
            </a:r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輔導老師</a:t>
            </a:r>
            <a:r>
              <a:rPr lang="en-US" altLang="zh-TW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+</a:t>
            </a:r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校安</a:t>
            </a:r>
            <a:r>
              <a:rPr lang="en-US" altLang="zh-TW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?)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依學校緊急處理流程</a:t>
            </a:r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辦理</a:t>
            </a:r>
            <a:endParaRPr lang="en-US" altLang="zh-TW" sz="2400" dirty="0" smtClean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緊急事故</a:t>
            </a:r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表</a:t>
            </a:r>
            <a:endParaRPr lang="en-US" altLang="zh-TW" sz="2400" dirty="0" smtClean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工作狀況</a:t>
            </a:r>
            <a:r>
              <a:rPr lang="en-US" altLang="zh-TW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(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導師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/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輔導</a:t>
            </a:r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老師</a:t>
            </a:r>
            <a:r>
              <a:rPr lang="en-US" altLang="zh-TW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)</a:t>
            </a:r>
            <a:endParaRPr lang="en-US" altLang="zh-TW" sz="2400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協調不成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(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導師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/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輔導老師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+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引介老師</a:t>
            </a:r>
            <a:r>
              <a:rPr lang="en-US" altLang="zh-TW" sz="2400" dirty="0">
                <a:latin typeface="Arial" panose="020B0604020202020204" pitchFamily="34" charset="0"/>
                <a:ea typeface="新細明體" panose="02020500000000000000" pitchFamily="18" charset="-120"/>
              </a:rPr>
              <a:t>)</a:t>
            </a:r>
          </a:p>
          <a:p>
            <a:pPr lvl="1"/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轉換表</a:t>
            </a:r>
            <a:r>
              <a:rPr lang="en-US" altLang="zh-TW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(</a:t>
            </a:r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只能轉到今年現有實習單位</a:t>
            </a:r>
            <a:r>
              <a:rPr lang="en-US" altLang="zh-TW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)</a:t>
            </a:r>
            <a:endParaRPr lang="en-US" altLang="zh-TW" sz="2400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中止</a:t>
            </a:r>
            <a:r>
              <a:rPr lang="zh-TW" altLang="en-US" sz="2400" dirty="0">
                <a:latin typeface="Arial" panose="020B0604020202020204" pitchFamily="34" charset="0"/>
                <a:ea typeface="新細明體" panose="02020500000000000000" pitchFamily="18" charset="-120"/>
              </a:rPr>
              <a:t>表</a:t>
            </a:r>
            <a:endParaRPr lang="en-US" altLang="zh-TW" sz="2400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申訴表</a:t>
            </a:r>
            <a:endParaRPr lang="en-US" altLang="zh-TW" sz="24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7193140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405</TotalTime>
  <Words>565</Words>
  <Application>Microsoft Office PowerPoint</Application>
  <PresentationFormat>寬螢幕</PresentationFormat>
  <Paragraphs>52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新細明體</vt:lpstr>
      <vt:lpstr>Arial</vt:lpstr>
      <vt:lpstr>Century Gothic</vt:lpstr>
      <vt:lpstr>Wingdings 3</vt:lpstr>
      <vt:lpstr>絲縷</vt:lpstr>
      <vt:lpstr>108年實習說明會</vt:lpstr>
      <vt:lpstr>時程&amp;流程</vt:lpstr>
      <vt:lpstr>注意</vt:lpstr>
      <vt:lpstr>表單</vt:lpstr>
      <vt:lpstr>特殊/緊急狀況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108年實習說明會</dc:title>
  <dc:creator>user</dc:creator>
  <cp:lastModifiedBy>user</cp:lastModifiedBy>
  <cp:revision>9</cp:revision>
  <dcterms:created xsi:type="dcterms:W3CDTF">2019-04-07T18:49:43Z</dcterms:created>
  <dcterms:modified xsi:type="dcterms:W3CDTF">2019-04-08T22:56:46Z</dcterms:modified>
</cp:coreProperties>
</file>