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5"/>
  </p:notesMasterIdLst>
  <p:handoutMasterIdLst>
    <p:handoutMasterId r:id="rId16"/>
  </p:handoutMasterIdLst>
  <p:sldIdLst>
    <p:sldId id="258" r:id="rId2"/>
    <p:sldId id="259" r:id="rId3"/>
    <p:sldId id="257" r:id="rId4"/>
    <p:sldId id="260" r:id="rId5"/>
    <p:sldId id="261" r:id="rId6"/>
    <p:sldId id="266" r:id="rId7"/>
    <p:sldId id="267" r:id="rId8"/>
    <p:sldId id="278" r:id="rId9"/>
    <p:sldId id="264" r:id="rId10"/>
    <p:sldId id="268" r:id="rId11"/>
    <p:sldId id="270" r:id="rId12"/>
    <p:sldId id="277" r:id="rId13"/>
    <p:sldId id="272" r:id="rId14"/>
  </p:sldIdLst>
  <p:sldSz cx="9144000" cy="6858000" type="screen4x3"/>
  <p:notesSz cx="7099300" cy="102346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8225" autoAdjust="0"/>
  </p:normalViewPr>
  <p:slideViewPr>
    <p:cSldViewPr>
      <p:cViewPr>
        <p:scale>
          <a:sx n="60" d="100"/>
          <a:sy n="60" d="100"/>
        </p:scale>
        <p:origin x="-1398" y="-798"/>
      </p:cViewPr>
      <p:guideLst>
        <p:guide orient="horz" pos="2160"/>
        <p:guide pos="2880"/>
      </p:guideLst>
    </p:cSldViewPr>
  </p:slideViewPr>
  <p:outlineViewPr>
    <p:cViewPr>
      <p:scale>
        <a:sx n="33" d="100"/>
        <a:sy n="33" d="100"/>
      </p:scale>
      <p:origin x="0" y="53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4D3ADE91-DF5D-42E4-802C-E5B4CEEAF482}" type="datetimeFigureOut">
              <a:rPr lang="zh-TW" altLang="en-US" smtClean="0"/>
              <a:pPr/>
              <a:t>2014/6/26</a:t>
            </a:fld>
            <a:endParaRPr lang="zh-TW" altLang="en-US"/>
          </a:p>
        </p:txBody>
      </p:sp>
      <p:sp>
        <p:nvSpPr>
          <p:cNvPr id="4" name="頁尾版面配置區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BBF0926B-84E3-45F1-85ED-8580B0AF1ADB}" type="slidenum">
              <a:rPr lang="zh-TW" altLang="en-US" smtClean="0"/>
              <a:pPr/>
              <a:t>‹#›</a:t>
            </a:fld>
            <a:endParaRPr lang="zh-TW" altLang="en-US"/>
          </a:p>
        </p:txBody>
      </p:sp>
    </p:spTree>
    <p:extLst>
      <p:ext uri="{BB962C8B-B14F-4D97-AF65-F5344CB8AC3E}">
        <p14:creationId xmlns:p14="http://schemas.microsoft.com/office/powerpoint/2010/main" val="489414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2C5C39EB-55F6-4AEA-A10D-DED8C1D02FF1}" type="datetimeFigureOut">
              <a:rPr lang="zh-TW" altLang="en-US" smtClean="0"/>
              <a:pPr/>
              <a:t>2014/6/26</a:t>
            </a:fld>
            <a:endParaRPr lang="zh-TW" altLang="en-US"/>
          </a:p>
        </p:txBody>
      </p:sp>
      <p:sp>
        <p:nvSpPr>
          <p:cNvPr id="4" name="投影片圖像版面配置區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9CB90478-C328-4D5F-9792-08E7CBFE9DA1}" type="slidenum">
              <a:rPr lang="zh-TW" altLang="en-US" smtClean="0"/>
              <a:pPr/>
              <a:t>‹#›</a:t>
            </a:fld>
            <a:endParaRPr lang="zh-TW" altLang="en-US"/>
          </a:p>
        </p:txBody>
      </p:sp>
    </p:spTree>
    <p:extLst>
      <p:ext uri="{BB962C8B-B14F-4D97-AF65-F5344CB8AC3E}">
        <p14:creationId xmlns:p14="http://schemas.microsoft.com/office/powerpoint/2010/main" val="4063783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CB90478-C328-4D5F-9792-08E7CBFE9DA1}" type="slidenum">
              <a:rPr lang="zh-TW" altLang="en-US" smtClean="0"/>
              <a:pPr/>
              <a:t>1</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CB90478-C328-4D5F-9792-08E7CBFE9DA1}" type="slidenum">
              <a:rPr lang="zh-TW" altLang="en-US" smtClean="0"/>
              <a:pPr/>
              <a:t>4</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CB90478-C328-4D5F-9792-08E7CBFE9DA1}" type="slidenum">
              <a:rPr lang="zh-TW" altLang="en-US" smtClean="0"/>
              <a:pPr/>
              <a:t>6</a:t>
            </a:fld>
            <a:endParaRPr lang="zh-TW" altLang="en-US"/>
          </a:p>
        </p:txBody>
      </p:sp>
    </p:spTree>
    <p:extLst>
      <p:ext uri="{BB962C8B-B14F-4D97-AF65-F5344CB8AC3E}">
        <p14:creationId xmlns:p14="http://schemas.microsoft.com/office/powerpoint/2010/main" val="3926395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CB90478-C328-4D5F-9792-08E7CBFE9DA1}" type="slidenum">
              <a:rPr lang="zh-TW" altLang="en-US" smtClean="0"/>
              <a:pPr/>
              <a:t>12</a:t>
            </a:fld>
            <a:endParaRPr lang="zh-TW" altLang="en-US"/>
          </a:p>
        </p:txBody>
      </p:sp>
    </p:spTree>
    <p:extLst>
      <p:ext uri="{BB962C8B-B14F-4D97-AF65-F5344CB8AC3E}">
        <p14:creationId xmlns:p14="http://schemas.microsoft.com/office/powerpoint/2010/main" val="3433788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1"/>
      </p:bgRef>
    </p:bg>
    <p:spTree>
      <p:nvGrpSpPr>
        <p:cNvPr id="1" name=""/>
        <p:cNvGrpSpPr/>
        <p:nvPr/>
      </p:nvGrpSpPr>
      <p:grpSpPr>
        <a:xfrm>
          <a:off x="0" y="0"/>
          <a:ext cx="0" cy="0"/>
          <a:chOff x="0" y="0"/>
          <a:chExt cx="0" cy="0"/>
        </a:xfrm>
      </p:grpSpPr>
      <p:sp>
        <p:nvSpPr>
          <p:cNvPr id="8" name="標題 7"/>
          <p:cNvSpPr>
            <a:spLocks noGrp="1"/>
          </p:cNvSpPr>
          <p:nvPr>
            <p:ph type="ctrTitle"/>
          </p:nvPr>
        </p:nvSpPr>
        <p:spPr>
          <a:xfrm>
            <a:off x="2286000" y="3124200"/>
            <a:ext cx="6172200" cy="1894362"/>
          </a:xfrm>
        </p:spPr>
        <p:txBody>
          <a:bodyPr/>
          <a:lstStyle>
            <a:lvl1pPr>
              <a:defRPr b="1"/>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bwMode="auto">
          <a:xfrm rot="5400000">
            <a:off x="7764621" y="1174097"/>
            <a:ext cx="2286000" cy="381000"/>
          </a:xfrm>
        </p:spPr>
        <p:txBody>
          <a:bodyPr/>
          <a:lstStyle/>
          <a:p>
            <a:fld id="{948AC8B4-A632-48BB-9F52-99081B2A845C}" type="datetimeFigureOut">
              <a:rPr lang="zh-TW" altLang="en-US" smtClean="0"/>
              <a:pPr/>
              <a:t>2014/6/26</a:t>
            </a:fld>
            <a:endParaRPr lang="zh-TW" altLang="en-US"/>
          </a:p>
        </p:txBody>
      </p:sp>
      <p:sp>
        <p:nvSpPr>
          <p:cNvPr id="17" name="頁尾版面配置區 16"/>
          <p:cNvSpPr>
            <a:spLocks noGrp="1"/>
          </p:cNvSpPr>
          <p:nvPr>
            <p:ph type="ftr" sz="quarter" idx="11"/>
          </p:nvPr>
        </p:nvSpPr>
        <p:spPr bwMode="auto">
          <a:xfrm rot="5400000">
            <a:off x="7077269" y="4181669"/>
            <a:ext cx="3657600" cy="384048"/>
          </a:xfrm>
        </p:spPr>
        <p:txBody>
          <a:bodyPr/>
          <a:lstStyle/>
          <a:p>
            <a:endParaRPr lang="zh-TW" altLang="en-US"/>
          </a:p>
        </p:txBody>
      </p:sp>
      <p:sp>
        <p:nvSpPr>
          <p:cNvPr id="10" name="矩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矩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接點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接點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接點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接點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接點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接點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矩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橢圓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橢圓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橢圓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橢圓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橢圓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投影片編號版面配置區 28"/>
          <p:cNvSpPr>
            <a:spLocks noGrp="1"/>
          </p:cNvSpPr>
          <p:nvPr>
            <p:ph type="sldNum" sz="quarter" idx="12"/>
          </p:nvPr>
        </p:nvSpPr>
        <p:spPr bwMode="auto">
          <a:xfrm>
            <a:off x="1325544" y="4928702"/>
            <a:ext cx="609600" cy="517524"/>
          </a:xfrm>
        </p:spPr>
        <p:txBody>
          <a:bodyPr/>
          <a:lstStyle/>
          <a:p>
            <a:fld id="{667DB380-78DF-4434-83C0-0787E6B6ED9D}"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948AC8B4-A632-48BB-9F52-99081B2A845C}" type="datetimeFigureOut">
              <a:rPr lang="zh-TW" altLang="en-US" smtClean="0"/>
              <a:pPr/>
              <a:t>2014/6/26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67DB380-78DF-4434-83C0-0787E6B6ED9D}"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16764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948AC8B4-A632-48BB-9F52-99081B2A845C}" type="datetimeFigureOut">
              <a:rPr lang="zh-TW" altLang="en-US" smtClean="0"/>
              <a:pPr/>
              <a:t>2014/6/26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67DB380-78DF-4434-83C0-0787E6B6ED9D}"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8" name="內容版面配置區 7"/>
          <p:cNvSpPr>
            <a:spLocks noGrp="1"/>
          </p:cNvSpPr>
          <p:nvPr>
            <p:ph sz="quarter" idx="1"/>
          </p:nvPr>
        </p:nvSpPr>
        <p:spPr>
          <a:xfrm>
            <a:off x="457200" y="1600200"/>
            <a:ext cx="7467600" cy="487375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4"/>
          </p:nvPr>
        </p:nvSpPr>
        <p:spPr/>
        <p:txBody>
          <a:bodyPr rtlCol="0"/>
          <a:lstStyle/>
          <a:p>
            <a:fld id="{948AC8B4-A632-48BB-9F52-99081B2A845C}" type="datetimeFigureOut">
              <a:rPr lang="zh-TW" altLang="en-US" smtClean="0"/>
              <a:pPr/>
              <a:t>2014/6/26</a:t>
            </a:fld>
            <a:endParaRPr lang="zh-TW" altLang="en-US"/>
          </a:p>
        </p:txBody>
      </p:sp>
      <p:sp>
        <p:nvSpPr>
          <p:cNvPr id="9" name="投影片編號版面配置區 8"/>
          <p:cNvSpPr>
            <a:spLocks noGrp="1"/>
          </p:cNvSpPr>
          <p:nvPr>
            <p:ph type="sldNum" sz="quarter" idx="15"/>
          </p:nvPr>
        </p:nvSpPr>
        <p:spPr/>
        <p:txBody>
          <a:bodyPr rtlCol="0"/>
          <a:lstStyle/>
          <a:p>
            <a:fld id="{667DB380-78DF-4434-83C0-0787E6B6ED9D}" type="slidenum">
              <a:rPr lang="zh-TW" altLang="en-US" smtClean="0"/>
              <a:pPr/>
              <a:t>‹#›</a:t>
            </a:fld>
            <a:endParaRPr lang="zh-TW" altLang="en-US"/>
          </a:p>
        </p:txBody>
      </p:sp>
      <p:sp>
        <p:nvSpPr>
          <p:cNvPr id="10" name="頁尾版面配置區 9"/>
          <p:cNvSpPr>
            <a:spLocks noGrp="1"/>
          </p:cNvSpPr>
          <p:nvPr>
            <p:ph type="ftr" sz="quarter" idx="16"/>
          </p:nvPr>
        </p:nvSpPr>
        <p:spPr/>
        <p:txBody>
          <a:bodyPr rtlCol="0"/>
          <a:lstStyle/>
          <a:p>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286000" y="2895600"/>
            <a:ext cx="6172200" cy="2053590"/>
          </a:xfrm>
        </p:spPr>
        <p:txBody>
          <a:bodyPr/>
          <a:lstStyle>
            <a:lvl1pPr algn="l">
              <a:buNone/>
              <a:defRPr sz="3000" b="1" cap="small" baseline="0"/>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bwMode="auto">
          <a:xfrm rot="5400000">
            <a:off x="7763256" y="1170432"/>
            <a:ext cx="2286000" cy="381000"/>
          </a:xfrm>
        </p:spPr>
        <p:txBody>
          <a:bodyPr/>
          <a:lstStyle/>
          <a:p>
            <a:fld id="{948AC8B4-A632-48BB-9F52-99081B2A845C}" type="datetimeFigureOut">
              <a:rPr lang="zh-TW" altLang="en-US" smtClean="0"/>
              <a:pPr/>
              <a:t>2014/6/26</a:t>
            </a:fld>
            <a:endParaRPr lang="zh-TW" altLang="en-US"/>
          </a:p>
        </p:txBody>
      </p:sp>
      <p:sp>
        <p:nvSpPr>
          <p:cNvPr id="5" name="頁尾版面配置區 4"/>
          <p:cNvSpPr>
            <a:spLocks noGrp="1"/>
          </p:cNvSpPr>
          <p:nvPr>
            <p:ph type="ftr" sz="quarter" idx="11"/>
          </p:nvPr>
        </p:nvSpPr>
        <p:spPr bwMode="auto">
          <a:xfrm rot="5400000">
            <a:off x="7077456" y="4178808"/>
            <a:ext cx="3657600" cy="384048"/>
          </a:xfrm>
        </p:spPr>
        <p:txBody>
          <a:bodyPr/>
          <a:lstStyle/>
          <a:p>
            <a:endParaRPr lang="zh-TW" altLang="en-US"/>
          </a:p>
        </p:txBody>
      </p:sp>
      <p:sp>
        <p:nvSpPr>
          <p:cNvPr id="9" name="矩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接點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接點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接點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接點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接點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矩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橢圓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橢圓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橢圓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橢圓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橢圓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接點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投影片編號版面配置區 5"/>
          <p:cNvSpPr>
            <a:spLocks noGrp="1"/>
          </p:cNvSpPr>
          <p:nvPr>
            <p:ph type="sldNum" sz="quarter" idx="12"/>
          </p:nvPr>
        </p:nvSpPr>
        <p:spPr bwMode="auto">
          <a:xfrm>
            <a:off x="1340616" y="4928702"/>
            <a:ext cx="609600" cy="517524"/>
          </a:xfrm>
        </p:spPr>
        <p:txBody>
          <a:bodyPr/>
          <a:lstStyle/>
          <a:p>
            <a:fld id="{667DB380-78DF-4434-83C0-0787E6B6ED9D}"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948AC8B4-A632-48BB-9F52-99081B2A845C}" type="datetimeFigureOut">
              <a:rPr lang="zh-TW" altLang="en-US" smtClean="0"/>
              <a:pPr/>
              <a:t>2014/6/26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67DB380-78DF-4434-83C0-0787E6B6ED9D}" type="slidenum">
              <a:rPr lang="zh-TW" altLang="en-US" smtClean="0"/>
              <a:pPr/>
              <a:t>‹#›</a:t>
            </a:fld>
            <a:endParaRPr lang="zh-TW" altLang="en-US"/>
          </a:p>
        </p:txBody>
      </p:sp>
      <p:sp>
        <p:nvSpPr>
          <p:cNvPr id="9" name="內容版面配置區 8"/>
          <p:cNvSpPr>
            <a:spLocks noGrp="1"/>
          </p:cNvSpPr>
          <p:nvPr>
            <p:ph sz="quarter" idx="1"/>
          </p:nvPr>
        </p:nvSpPr>
        <p:spPr>
          <a:xfrm>
            <a:off x="457200" y="1600200"/>
            <a:ext cx="3657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270248" y="1600200"/>
            <a:ext cx="3657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7543800" cy="1143000"/>
          </a:xfrm>
        </p:spPr>
        <p:txBody>
          <a:bodyPr anchor="b"/>
          <a:lstStyle>
            <a:lvl1pPr>
              <a:defRPr/>
            </a:lvl1pPr>
          </a:lstStyle>
          <a:p>
            <a:r>
              <a:rPr kumimoji="0" lang="zh-TW" altLang="en-US" smtClean="0"/>
              <a:t>按一下以編輯母片標題樣式</a:t>
            </a:r>
            <a:endParaRPr kumimoji="0" lang="en-US"/>
          </a:p>
        </p:txBody>
      </p:sp>
      <p:sp>
        <p:nvSpPr>
          <p:cNvPr id="7" name="日期版面配置區 6"/>
          <p:cNvSpPr>
            <a:spLocks noGrp="1"/>
          </p:cNvSpPr>
          <p:nvPr>
            <p:ph type="dt" sz="half" idx="10"/>
          </p:nvPr>
        </p:nvSpPr>
        <p:spPr/>
        <p:txBody>
          <a:bodyPr/>
          <a:lstStyle/>
          <a:p>
            <a:fld id="{948AC8B4-A632-48BB-9F52-99081B2A845C}" type="datetimeFigureOut">
              <a:rPr lang="zh-TW" altLang="en-US" smtClean="0"/>
              <a:pPr/>
              <a:t>2014/6/26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667DB380-78DF-4434-83C0-0787E6B6ED9D}" type="slidenum">
              <a:rPr lang="zh-TW" altLang="en-US" smtClean="0"/>
              <a:pPr/>
              <a:t>‹#›</a:t>
            </a:fld>
            <a:endParaRPr lang="zh-TW" altLang="en-US"/>
          </a:p>
        </p:txBody>
      </p:sp>
      <p:sp>
        <p:nvSpPr>
          <p:cNvPr id="11" name="內容版面配置區 10"/>
          <p:cNvSpPr>
            <a:spLocks noGrp="1"/>
          </p:cNvSpPr>
          <p:nvPr>
            <p:ph sz="quarter" idx="2"/>
          </p:nvPr>
        </p:nvSpPr>
        <p:spPr>
          <a:xfrm>
            <a:off x="457200" y="2362200"/>
            <a:ext cx="3657600" cy="3886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4371975" y="2362200"/>
            <a:ext cx="3657600" cy="3886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2" name="文字版面配置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4" name="文字版面配置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6" name="日期版面配置區 5"/>
          <p:cNvSpPr>
            <a:spLocks noGrp="1"/>
          </p:cNvSpPr>
          <p:nvPr>
            <p:ph type="dt" sz="half" idx="10"/>
          </p:nvPr>
        </p:nvSpPr>
        <p:spPr/>
        <p:txBody>
          <a:bodyPr rtlCol="0"/>
          <a:lstStyle/>
          <a:p>
            <a:fld id="{948AC8B4-A632-48BB-9F52-99081B2A845C}" type="datetimeFigureOut">
              <a:rPr lang="zh-TW" altLang="en-US" smtClean="0"/>
              <a:pPr/>
              <a:t>2014/6/26</a:t>
            </a:fld>
            <a:endParaRPr lang="zh-TW" altLang="en-US"/>
          </a:p>
        </p:txBody>
      </p:sp>
      <p:sp>
        <p:nvSpPr>
          <p:cNvPr id="7" name="投影片編號版面配置區 6"/>
          <p:cNvSpPr>
            <a:spLocks noGrp="1"/>
          </p:cNvSpPr>
          <p:nvPr>
            <p:ph type="sldNum" sz="quarter" idx="11"/>
          </p:nvPr>
        </p:nvSpPr>
        <p:spPr/>
        <p:txBody>
          <a:bodyPr rtlCol="0"/>
          <a:lstStyle/>
          <a:p>
            <a:fld id="{667DB380-78DF-4434-83C0-0787E6B6ED9D}" type="slidenum">
              <a:rPr lang="zh-TW" altLang="en-US" smtClean="0"/>
              <a:pPr/>
              <a:t>‹#›</a:t>
            </a:fld>
            <a:endParaRPr lang="zh-TW" altLang="en-US"/>
          </a:p>
        </p:txBody>
      </p:sp>
      <p:sp>
        <p:nvSpPr>
          <p:cNvPr id="8" name="頁尾版面配置區 7"/>
          <p:cNvSpPr>
            <a:spLocks noGrp="1"/>
          </p:cNvSpPr>
          <p:nvPr>
            <p:ph type="ftr" sz="quarter" idx="12"/>
          </p:nvPr>
        </p:nvSpPr>
        <p:spPr/>
        <p:txBody>
          <a:bodyPr rtlCol="0"/>
          <a:lstStyle/>
          <a:p>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48AC8B4-A632-48BB-9F52-99081B2A845C}" type="datetimeFigureOut">
              <a:rPr lang="zh-TW" altLang="en-US" smtClean="0"/>
              <a:pPr/>
              <a:t>2014/6/26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667DB380-78DF-4434-83C0-0787E6B6ED9D}"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標題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8" name="直線接點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接點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接點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矩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接點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橢圓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內容版面配置區 17"/>
          <p:cNvSpPr>
            <a:spLocks noGrp="1"/>
          </p:cNvSpPr>
          <p:nvPr>
            <p:ph sz="quarter" idx="1"/>
          </p:nvPr>
        </p:nvSpPr>
        <p:spPr>
          <a:xfrm>
            <a:off x="304800" y="274320"/>
            <a:ext cx="5638800" cy="6327648"/>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1" name="日期版面配置區 20"/>
          <p:cNvSpPr>
            <a:spLocks noGrp="1"/>
          </p:cNvSpPr>
          <p:nvPr>
            <p:ph type="dt" sz="half" idx="14"/>
          </p:nvPr>
        </p:nvSpPr>
        <p:spPr/>
        <p:txBody>
          <a:bodyPr rtlCol="0"/>
          <a:lstStyle/>
          <a:p>
            <a:fld id="{948AC8B4-A632-48BB-9F52-99081B2A845C}" type="datetimeFigureOut">
              <a:rPr lang="zh-TW" altLang="en-US" smtClean="0"/>
              <a:pPr/>
              <a:t>2014/6/26</a:t>
            </a:fld>
            <a:endParaRPr lang="zh-TW" altLang="en-US"/>
          </a:p>
        </p:txBody>
      </p:sp>
      <p:sp>
        <p:nvSpPr>
          <p:cNvPr id="22" name="投影片編號版面配置區 21"/>
          <p:cNvSpPr>
            <a:spLocks noGrp="1"/>
          </p:cNvSpPr>
          <p:nvPr>
            <p:ph type="sldNum" sz="quarter" idx="15"/>
          </p:nvPr>
        </p:nvSpPr>
        <p:spPr/>
        <p:txBody>
          <a:bodyPr rtlCol="0"/>
          <a:lstStyle/>
          <a:p>
            <a:fld id="{667DB380-78DF-4434-83C0-0787E6B6ED9D}" type="slidenum">
              <a:rPr lang="zh-TW" altLang="en-US" smtClean="0"/>
              <a:pPr/>
              <a:t>‹#›</a:t>
            </a:fld>
            <a:endParaRPr lang="zh-TW" altLang="en-US"/>
          </a:p>
        </p:txBody>
      </p:sp>
      <p:sp>
        <p:nvSpPr>
          <p:cNvPr id="23" name="頁尾版面配置區 22"/>
          <p:cNvSpPr>
            <a:spLocks noGrp="1"/>
          </p:cNvSpPr>
          <p:nvPr>
            <p:ph type="ftr" sz="quarter" idx="16"/>
          </p:nvPr>
        </p:nvSpPr>
        <p:spPr/>
        <p:txBody>
          <a:bodyPr rtlCol="0"/>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直線接點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橢圓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標題 1"/>
          <p:cNvSpPr>
            <a:spLocks noGrp="1"/>
          </p:cNvSpPr>
          <p:nvPr>
            <p:ph type="title"/>
          </p:nvPr>
        </p:nvSpPr>
        <p:spPr>
          <a:xfrm rot="5400000">
            <a:off x="3350133" y="3200400"/>
            <a:ext cx="6309360" cy="457200"/>
          </a:xfrm>
        </p:spPr>
        <p:txBody>
          <a:bodyPr anchor="b"/>
          <a:lstStyle>
            <a:lvl1pPr algn="l">
              <a:buNone/>
              <a:defRPr sz="2000" b="1"/>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10" name="直線接點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矩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接點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接點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接點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期版面配置區 16"/>
          <p:cNvSpPr>
            <a:spLocks noGrp="1"/>
          </p:cNvSpPr>
          <p:nvPr>
            <p:ph type="dt" sz="half" idx="10"/>
          </p:nvPr>
        </p:nvSpPr>
        <p:spPr/>
        <p:txBody>
          <a:bodyPr rtlCol="0"/>
          <a:lstStyle/>
          <a:p>
            <a:fld id="{948AC8B4-A632-48BB-9F52-99081B2A845C}" type="datetimeFigureOut">
              <a:rPr lang="zh-TW" altLang="en-US" smtClean="0"/>
              <a:pPr/>
              <a:t>2014/6/26</a:t>
            </a:fld>
            <a:endParaRPr lang="zh-TW" altLang="en-US"/>
          </a:p>
        </p:txBody>
      </p:sp>
      <p:sp>
        <p:nvSpPr>
          <p:cNvPr id="18" name="投影片編號版面配置區 17"/>
          <p:cNvSpPr>
            <a:spLocks noGrp="1"/>
          </p:cNvSpPr>
          <p:nvPr>
            <p:ph type="sldNum" sz="quarter" idx="11"/>
          </p:nvPr>
        </p:nvSpPr>
        <p:spPr/>
        <p:txBody>
          <a:bodyPr rtlCol="0"/>
          <a:lstStyle/>
          <a:p>
            <a:fld id="{667DB380-78DF-4434-83C0-0787E6B6ED9D}" type="slidenum">
              <a:rPr lang="zh-TW" altLang="en-US" smtClean="0"/>
              <a:pPr/>
              <a:t>‹#›</a:t>
            </a:fld>
            <a:endParaRPr lang="zh-TW" altLang="en-US"/>
          </a:p>
        </p:txBody>
      </p:sp>
      <p:sp>
        <p:nvSpPr>
          <p:cNvPr id="21" name="頁尾版面配置區 20"/>
          <p:cNvSpPr>
            <a:spLocks noGrp="1"/>
          </p:cNvSpPr>
          <p:nvPr>
            <p:ph type="ftr" sz="quarter" idx="12"/>
          </p:nvPr>
        </p:nvSpPr>
        <p:spPr/>
        <p:txBody>
          <a:bodyPr rtlCol="0"/>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接點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標題版面配置區 21"/>
          <p:cNvSpPr>
            <a:spLocks noGrp="1"/>
          </p:cNvSpPr>
          <p:nvPr>
            <p:ph type="title"/>
          </p:nvPr>
        </p:nvSpPr>
        <p:spPr>
          <a:xfrm>
            <a:off x="457200" y="274638"/>
            <a:ext cx="7467600" cy="1143000"/>
          </a:xfrm>
          <a:prstGeom prst="rect">
            <a:avLst/>
          </a:prstGeom>
        </p:spPr>
        <p:txBody>
          <a:bodyPr vert="horz" anchor="b">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48AC8B4-A632-48BB-9F52-99081B2A845C}" type="datetimeFigureOut">
              <a:rPr lang="zh-TW" altLang="en-US" smtClean="0"/>
              <a:pPr/>
              <a:t>2014/6/26</a:t>
            </a:fld>
            <a:endParaRPr lang="zh-TW" altLang="en-US"/>
          </a:p>
        </p:txBody>
      </p:sp>
      <p:sp>
        <p:nvSpPr>
          <p:cNvPr id="3" name="頁尾版面配置區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zh-TW" altLang="en-US"/>
          </a:p>
        </p:txBody>
      </p:sp>
      <p:sp>
        <p:nvSpPr>
          <p:cNvPr id="7" name="直線接點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接點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接點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橢圓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投影片編號版面配置區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67DB380-78DF-4434-83C0-0787E6B6ED9D}"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mailto:gusana11@cute.edu.tw" TargetMode="External"/><Relationship Id="rId2" Type="http://schemas.openxmlformats.org/officeDocument/2006/relationships/hyperlink" Target="mailto:she129@cute.edu.tw"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sloan.bot.com.tw/" TargetMode="External"/><Relationship Id="rId2" Type="http://schemas.openxmlformats.org/officeDocument/2006/relationships/hyperlink" Target="http://iq.cute.edu.tw/index.do?thetime=1334721368859"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iq.cute.edu.tw/index.do?thetime=1334721368859"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a:xfrm>
            <a:off x="457200" y="274638"/>
            <a:ext cx="8147248" cy="1210146"/>
          </a:xfrm>
          <a:prstGeom prst="rect">
            <a:avLst/>
          </a:prstGeom>
        </p:spPr>
        <p:txBody>
          <a:bodyPr vert="horz" anchor="b">
            <a:normAutofit fontScale="85000" lnSpcReduction="20000"/>
          </a:bodyPr>
          <a:lstStyle/>
          <a:p>
            <a:pPr lvl="0" algn="ctr">
              <a:spcBef>
                <a:spcPct val="0"/>
              </a:spcBef>
            </a:pPr>
            <a:r>
              <a:rPr lang="zh-TW" altLang="en-US" sz="3600" b="1" dirty="0" smtClean="0">
                <a:solidFill>
                  <a:srgbClr val="7030A0"/>
                </a:solidFill>
                <a:latin typeface="標楷體" pitchFamily="65" charset="-120"/>
                <a:ea typeface="標楷體" pitchFamily="65" charset="-120"/>
              </a:rPr>
              <a:t>辦理</a:t>
            </a:r>
            <a:r>
              <a:rPr lang="zh-TW" altLang="en-US" sz="3600" b="1" dirty="0" smtClean="0">
                <a:solidFill>
                  <a:srgbClr val="C00000"/>
                </a:solidFill>
                <a:latin typeface="標楷體" pitchFamily="65" charset="-120"/>
                <a:ea typeface="標楷體" pitchFamily="65" charset="-120"/>
              </a:rPr>
              <a:t>台灣銀行</a:t>
            </a:r>
            <a:r>
              <a:rPr lang="zh-TW" altLang="en-US" sz="3600" b="1" dirty="0" smtClean="0">
                <a:solidFill>
                  <a:srgbClr val="7030A0"/>
                </a:solidFill>
                <a:latin typeface="標楷體" pitchFamily="65" charset="-120"/>
                <a:ea typeface="標楷體" pitchFamily="65" charset="-120"/>
              </a:rPr>
              <a:t>就學貸款注意事項</a:t>
            </a:r>
            <a:endParaRPr lang="en-US" altLang="zh-TW" sz="3600" b="1" dirty="0" smtClean="0">
              <a:solidFill>
                <a:srgbClr val="7030A0"/>
              </a:solidFill>
              <a:latin typeface="標楷體" pitchFamily="65" charset="-120"/>
              <a:ea typeface="標楷體" pitchFamily="65" charset="-120"/>
            </a:endParaRPr>
          </a:p>
          <a:p>
            <a:pPr lvl="0" algn="ctr">
              <a:spcBef>
                <a:spcPct val="0"/>
              </a:spcBef>
            </a:pPr>
            <a:r>
              <a:rPr kumimoji="0" lang="en-US" altLang="zh-TW" sz="3600" b="1" i="0" u="none" strike="noStrike" kern="1200" cap="small" spc="0" normalizeH="0" baseline="0" noProof="0" dirty="0" smtClean="0">
                <a:ln>
                  <a:noFill/>
                </a:ln>
                <a:solidFill>
                  <a:srgbClr val="7030A0"/>
                </a:solidFill>
                <a:effectLst/>
                <a:uLnTx/>
                <a:uFillTx/>
                <a:latin typeface="標楷體" pitchFamily="65" charset="-120"/>
                <a:ea typeface="標楷體" pitchFamily="65" charset="-120"/>
                <a:cs typeface="+mj-cs"/>
              </a:rPr>
              <a:t/>
            </a:r>
            <a:br>
              <a:rPr kumimoji="0" lang="en-US" altLang="zh-TW" sz="3600" b="1" i="0" u="none" strike="noStrike" kern="1200" cap="small" spc="0" normalizeH="0" baseline="0" noProof="0" dirty="0" smtClean="0">
                <a:ln>
                  <a:noFill/>
                </a:ln>
                <a:solidFill>
                  <a:srgbClr val="7030A0"/>
                </a:solidFill>
                <a:effectLst/>
                <a:uLnTx/>
                <a:uFillTx/>
                <a:latin typeface="標楷體" pitchFamily="65" charset="-120"/>
                <a:ea typeface="標楷體" pitchFamily="65" charset="-120"/>
                <a:cs typeface="+mj-cs"/>
              </a:rPr>
            </a:br>
            <a:endParaRPr kumimoji="0" lang="zh-TW" altLang="en-US" sz="3000" b="0" i="0" u="none" strike="noStrike" kern="1200" cap="small" spc="0" normalizeH="0" baseline="0" noProof="0" dirty="0">
              <a:ln>
                <a:noFill/>
              </a:ln>
              <a:solidFill>
                <a:srgbClr val="7030A0"/>
              </a:solidFill>
              <a:effectLst/>
              <a:uLnTx/>
              <a:uFillTx/>
              <a:latin typeface="標楷體" pitchFamily="65" charset="-120"/>
              <a:ea typeface="標楷體" pitchFamily="65" charset="-120"/>
              <a:cs typeface="+mj-cs"/>
            </a:endParaRPr>
          </a:p>
        </p:txBody>
      </p:sp>
      <p:sp>
        <p:nvSpPr>
          <p:cNvPr id="1025" name="Rectangle 1"/>
          <p:cNvSpPr>
            <a:spLocks noChangeArrowheads="1"/>
          </p:cNvSpPr>
          <p:nvPr/>
        </p:nvSpPr>
        <p:spPr bwMode="auto">
          <a:xfrm>
            <a:off x="683568" y="1196752"/>
            <a:ext cx="1723549"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304800" algn="l"/>
              </a:tabLst>
            </a:pPr>
            <a:r>
              <a:rPr kumimoji="1" lang="en-US" altLang="zh-TW" sz="2000" b="1" i="0" u="none" strike="noStrike" cap="none" normalizeH="0" baseline="0" dirty="0" smtClean="0">
                <a:ln>
                  <a:noFill/>
                </a:ln>
                <a:solidFill>
                  <a:srgbClr val="000000"/>
                </a:solidFill>
                <a:effectLst/>
                <a:latin typeface="標楷體" pitchFamily="65" charset="-120"/>
                <a:ea typeface="標楷體" pitchFamily="65" charset="-120"/>
                <a:cs typeface="新細明體" pitchFamily="18" charset="-120"/>
              </a:rPr>
              <a:t>1.</a:t>
            </a:r>
            <a:r>
              <a:rPr kumimoji="1" lang="zh-TW" sz="2000" b="1" i="0" u="none" strike="noStrike" cap="none" normalizeH="0" baseline="0" dirty="0" smtClean="0">
                <a:ln>
                  <a:noFill/>
                </a:ln>
                <a:solidFill>
                  <a:srgbClr val="000000"/>
                </a:solidFill>
                <a:effectLst/>
                <a:latin typeface="標楷體" pitchFamily="65" charset="-120"/>
                <a:ea typeface="標楷體" pitchFamily="65" charset="-120"/>
                <a:cs typeface="新細明體" pitchFamily="18" charset="-120"/>
              </a:rPr>
              <a:t>申請資格：</a:t>
            </a:r>
            <a:endParaRPr kumimoji="1" lang="zh-TW" sz="2000" b="0" i="0" u="none" strike="noStrike" cap="none" normalizeH="0" baseline="0" dirty="0" smtClean="0">
              <a:ln>
                <a:noFill/>
              </a:ln>
              <a:solidFill>
                <a:schemeClr val="tx1"/>
              </a:solidFill>
              <a:effectLst/>
              <a:latin typeface="Arial" pitchFamily="34" charset="0"/>
              <a:ea typeface="新細明體" pitchFamily="18" charset="-120"/>
            </a:endParaRPr>
          </a:p>
        </p:txBody>
      </p:sp>
      <p:sp>
        <p:nvSpPr>
          <p:cNvPr id="1028" name="Rectangle 4"/>
          <p:cNvSpPr>
            <a:spLocks noChangeArrowheads="1"/>
          </p:cNvSpPr>
          <p:nvPr/>
        </p:nvSpPr>
        <p:spPr bwMode="auto">
          <a:xfrm>
            <a:off x="755576" y="1772816"/>
            <a:ext cx="770485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2000" i="0" u="none" strike="noStrike" cap="none" normalizeH="0" baseline="0" dirty="0" smtClean="0">
                <a:ln>
                  <a:noFill/>
                </a:ln>
                <a:solidFill>
                  <a:srgbClr val="000000"/>
                </a:solidFill>
                <a:effectLst/>
                <a:latin typeface="標楷體" pitchFamily="65" charset="-120"/>
                <a:ea typeface="標楷體" pitchFamily="65" charset="-120"/>
                <a:cs typeface="新細明體" pitchFamily="18" charset="-120"/>
              </a:rPr>
              <a:t>（</a:t>
            </a:r>
            <a:r>
              <a:rPr kumimoji="1" lang="en-US" altLang="zh-TW" sz="2000" i="0" u="none" strike="noStrike" cap="none" normalizeH="0" baseline="0" dirty="0" smtClean="0">
                <a:ln>
                  <a:noFill/>
                </a:ln>
                <a:solidFill>
                  <a:srgbClr val="000000"/>
                </a:solidFill>
                <a:effectLst/>
                <a:latin typeface="標楷體" pitchFamily="65" charset="-120"/>
                <a:ea typeface="標楷體" pitchFamily="65" charset="-120"/>
                <a:cs typeface="新細明體" pitchFamily="18" charset="-120"/>
              </a:rPr>
              <a:t>1</a:t>
            </a:r>
            <a:r>
              <a:rPr kumimoji="1" lang="zh-TW" altLang="en-US" sz="2000" i="0" u="none" strike="noStrike" cap="none" normalizeH="0" baseline="0" dirty="0" smtClean="0">
                <a:ln>
                  <a:noFill/>
                </a:ln>
                <a:solidFill>
                  <a:srgbClr val="000000"/>
                </a:solidFill>
                <a:effectLst/>
                <a:latin typeface="標楷體" pitchFamily="65" charset="-120"/>
                <a:ea typeface="標楷體" pitchFamily="65" charset="-120"/>
                <a:cs typeface="新細明體" pitchFamily="18" charset="-120"/>
              </a:rPr>
              <a:t>）</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新細明體" pitchFamily="18" charset="-120"/>
              </a:rPr>
              <a:t>申貸者設籍臺、澎、金、馬地區之本校學生均可辦理。</a:t>
            </a:r>
            <a:endParaRPr kumimoji="1" lang="en-US" altLang="zh-TW" sz="2000" b="0" i="0" u="none" strike="noStrike" cap="none" normalizeH="0" baseline="0" dirty="0" smtClean="0">
              <a:ln>
                <a:noFill/>
              </a:ln>
              <a:solidFill>
                <a:srgbClr val="000000"/>
              </a:solidFill>
              <a:effectLst/>
              <a:latin typeface="標楷體" pitchFamily="65" charset="-120"/>
              <a:ea typeface="標楷體" pitchFamily="65" charset="-120"/>
              <a:cs typeface="新細明體" pitchFamily="18" charset="-120"/>
            </a:endParaRPr>
          </a:p>
          <a:p>
            <a:pPr lvl="0" fontAlgn="base">
              <a:spcBef>
                <a:spcPct val="0"/>
              </a:spcBef>
              <a:spcAft>
                <a:spcPct val="0"/>
              </a:spcAft>
            </a:pPr>
            <a:r>
              <a:rPr kumimoji="1" lang="zh-TW" altLang="en-US" sz="2000" dirty="0">
                <a:solidFill>
                  <a:srgbClr val="000000"/>
                </a:solidFill>
                <a:latin typeface="標楷體" pitchFamily="65" charset="-120"/>
                <a:ea typeface="標楷體" pitchFamily="65" charset="-120"/>
              </a:rPr>
              <a:t> </a:t>
            </a:r>
            <a:r>
              <a:rPr kumimoji="1" lang="en-US" altLang="zh-TW" sz="2000" dirty="0" smtClean="0">
                <a:solidFill>
                  <a:srgbClr val="000000"/>
                </a:solidFill>
                <a:latin typeface="標楷體" pitchFamily="65" charset="-120"/>
                <a:ea typeface="標楷體" pitchFamily="65" charset="-120"/>
              </a:rPr>
              <a:t>(2)</a:t>
            </a:r>
            <a:r>
              <a:rPr kumimoji="1" lang="zh-TW" altLang="en-US" sz="2000" dirty="0" smtClean="0">
                <a:solidFill>
                  <a:srgbClr val="000000"/>
                </a:solidFill>
                <a:latin typeface="標楷體" pitchFamily="65" charset="-120"/>
                <a:ea typeface="標楷體" pitchFamily="65" charset="-120"/>
              </a:rPr>
              <a:t> </a:t>
            </a:r>
            <a:r>
              <a:rPr lang="zh-TW" altLang="en-US" sz="2000" dirty="0" smtClean="0">
                <a:latin typeface="標楷體" pitchFamily="65" charset="-120"/>
                <a:ea typeface="標楷體" pitchFamily="65" charset="-120"/>
              </a:rPr>
              <a:t>學生之家庭年收入符合</a:t>
            </a:r>
            <a:endParaRPr lang="en-US" altLang="zh-TW" sz="2000" dirty="0" smtClean="0">
              <a:latin typeface="標楷體" pitchFamily="65" charset="-120"/>
              <a:ea typeface="標楷體" pitchFamily="65" charset="-120"/>
            </a:endParaRPr>
          </a:p>
          <a:p>
            <a:pPr lvl="0" fontAlgn="base">
              <a:spcBef>
                <a:spcPct val="0"/>
              </a:spcBef>
              <a:spcAft>
                <a:spcPct val="0"/>
              </a:spcAft>
            </a:pPr>
            <a:r>
              <a:rPr lang="zh-TW" altLang="en-US" sz="2000" dirty="0" smtClean="0">
                <a:latin typeface="標楷體" pitchFamily="65" charset="-120"/>
                <a:ea typeface="標楷體" pitchFamily="65" charset="-120"/>
              </a:rPr>
              <a:t>     </a:t>
            </a:r>
            <a:r>
              <a:rPr lang="en-US" altLang="zh-TW" sz="2000" dirty="0" smtClean="0">
                <a:solidFill>
                  <a:srgbClr val="C00000"/>
                </a:solidFill>
                <a:latin typeface="標楷體" pitchFamily="65" charset="-120"/>
                <a:ea typeface="標楷體" pitchFamily="65" charset="-120"/>
              </a:rPr>
              <a:t>$114</a:t>
            </a:r>
            <a:r>
              <a:rPr lang="zh-TW" altLang="en-US" sz="2000" dirty="0" smtClean="0">
                <a:solidFill>
                  <a:srgbClr val="C00000"/>
                </a:solidFill>
                <a:latin typeface="標楷體" pitchFamily="65" charset="-120"/>
                <a:ea typeface="標楷體" pitchFamily="65" charset="-120"/>
              </a:rPr>
              <a:t>萬以下</a:t>
            </a:r>
            <a:r>
              <a:rPr lang="en-US" altLang="zh-TW" sz="2000" dirty="0" smtClean="0">
                <a:latin typeface="標楷體" pitchFamily="65" charset="-120"/>
                <a:ea typeface="標楷體" pitchFamily="65" charset="-120"/>
              </a:rPr>
              <a:t>-&gt;</a:t>
            </a:r>
            <a:r>
              <a:rPr lang="zh-TW" altLang="en-US" sz="2000" dirty="0" smtClean="0">
                <a:latin typeface="標楷體" pitchFamily="65" charset="-120"/>
                <a:ea typeface="標楷體" pitchFamily="65" charset="-120"/>
              </a:rPr>
              <a:t>由政府負擔</a:t>
            </a:r>
            <a:r>
              <a:rPr lang="zh-TW" altLang="en-US" sz="2000" dirty="0" smtClean="0">
                <a:solidFill>
                  <a:srgbClr val="C00000"/>
                </a:solidFill>
                <a:latin typeface="標楷體" pitchFamily="65" charset="-120"/>
                <a:ea typeface="標楷體" pitchFamily="65" charset="-120"/>
              </a:rPr>
              <a:t>全額</a:t>
            </a:r>
            <a:r>
              <a:rPr lang="zh-TW" altLang="en-US" sz="2000" dirty="0" smtClean="0">
                <a:latin typeface="標楷體" pitchFamily="65" charset="-120"/>
                <a:ea typeface="標楷體" pitchFamily="65" charset="-120"/>
              </a:rPr>
              <a:t>利息</a:t>
            </a:r>
            <a:endParaRPr lang="en-US" altLang="zh-TW" sz="2000" dirty="0" smtClean="0">
              <a:latin typeface="標楷體" pitchFamily="65" charset="-120"/>
              <a:ea typeface="標楷體" pitchFamily="65" charset="-120"/>
            </a:endParaRPr>
          </a:p>
          <a:p>
            <a:pPr lvl="0" fontAlgn="base">
              <a:spcBef>
                <a:spcPct val="0"/>
              </a:spcBef>
              <a:spcAft>
                <a:spcPct val="0"/>
              </a:spcAft>
            </a:pPr>
            <a:r>
              <a:rPr kumimoji="1" lang="zh-TW" altLang="en-US" sz="2000" b="0" i="0" u="none" strike="noStrike" cap="none" normalizeH="0" baseline="0" dirty="0">
                <a:ln>
                  <a:noFill/>
                </a:ln>
                <a:solidFill>
                  <a:schemeClr val="tx1"/>
                </a:solidFill>
                <a:effectLst/>
                <a:latin typeface="標楷體" pitchFamily="65" charset="-120"/>
                <a:ea typeface="標楷體" pitchFamily="65" charset="-120"/>
              </a:rPr>
              <a:t> </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rPr>
              <a:t>    </a:t>
            </a:r>
            <a:r>
              <a:rPr kumimoji="1" lang="en-US" altLang="zh-TW" sz="2000" b="0" i="0" u="none" strike="noStrike" cap="none" normalizeH="0" baseline="0" dirty="0" smtClean="0">
                <a:ln>
                  <a:noFill/>
                </a:ln>
                <a:solidFill>
                  <a:srgbClr val="C00000"/>
                </a:solidFill>
                <a:effectLst/>
                <a:latin typeface="標楷體" pitchFamily="65" charset="-120"/>
                <a:ea typeface="標楷體" pitchFamily="65" charset="-120"/>
              </a:rPr>
              <a:t>$114</a:t>
            </a:r>
            <a:r>
              <a:rPr lang="zh-TW" altLang="en-US" sz="2000" dirty="0" smtClean="0">
                <a:solidFill>
                  <a:srgbClr val="C00000"/>
                </a:solidFill>
                <a:latin typeface="標楷體" pitchFamily="65" charset="-120"/>
                <a:ea typeface="標楷體" pitchFamily="65" charset="-120"/>
              </a:rPr>
              <a:t>萬</a:t>
            </a:r>
            <a:r>
              <a:rPr lang="en-US" altLang="zh-TW" sz="2000" dirty="0" smtClean="0">
                <a:solidFill>
                  <a:srgbClr val="C00000"/>
                </a:solidFill>
                <a:latin typeface="標楷體" pitchFamily="65" charset="-120"/>
                <a:ea typeface="標楷體" pitchFamily="65" charset="-120"/>
              </a:rPr>
              <a:t>~120</a:t>
            </a:r>
            <a:r>
              <a:rPr lang="zh-TW" altLang="en-US" sz="2000" dirty="0" smtClean="0">
                <a:solidFill>
                  <a:srgbClr val="C00000"/>
                </a:solidFill>
                <a:latin typeface="標楷體" pitchFamily="65" charset="-120"/>
                <a:ea typeface="標楷體" pitchFamily="65" charset="-120"/>
              </a:rPr>
              <a:t>萬</a:t>
            </a:r>
            <a:r>
              <a:rPr lang="en-US" altLang="zh-TW" sz="2000" dirty="0" smtClean="0">
                <a:latin typeface="標楷體" pitchFamily="65" charset="-120"/>
                <a:ea typeface="標楷體" pitchFamily="65" charset="-120"/>
              </a:rPr>
              <a:t>-&gt;</a:t>
            </a:r>
            <a:r>
              <a:rPr lang="zh-TW" altLang="en-US" sz="2000" dirty="0" smtClean="0">
                <a:latin typeface="標楷體" pitchFamily="65" charset="-120"/>
                <a:ea typeface="標楷體" pitchFamily="65" charset="-120"/>
              </a:rPr>
              <a:t>由政府及學生各負擔</a:t>
            </a:r>
            <a:r>
              <a:rPr lang="zh-TW" altLang="en-US" sz="2000" dirty="0">
                <a:solidFill>
                  <a:srgbClr val="C00000"/>
                </a:solidFill>
                <a:latin typeface="標楷體" pitchFamily="65" charset="-120"/>
                <a:ea typeface="標楷體" pitchFamily="65" charset="-120"/>
              </a:rPr>
              <a:t>半</a:t>
            </a:r>
            <a:r>
              <a:rPr lang="zh-TW" altLang="en-US" sz="2000" dirty="0" smtClean="0">
                <a:solidFill>
                  <a:srgbClr val="C00000"/>
                </a:solidFill>
                <a:latin typeface="標楷體" pitchFamily="65" charset="-120"/>
                <a:ea typeface="標楷體" pitchFamily="65" charset="-120"/>
              </a:rPr>
              <a:t>額</a:t>
            </a:r>
            <a:r>
              <a:rPr lang="zh-TW" altLang="en-US" sz="2000" dirty="0" smtClean="0">
                <a:latin typeface="標楷體" pitchFamily="65" charset="-120"/>
                <a:ea typeface="標楷體" pitchFamily="65" charset="-120"/>
              </a:rPr>
              <a:t>利息</a:t>
            </a:r>
            <a:endParaRPr lang="en-US" altLang="zh-TW" sz="2000" dirty="0" smtClean="0">
              <a:latin typeface="標楷體" pitchFamily="65" charset="-120"/>
              <a:ea typeface="標楷體" pitchFamily="65" charset="-120"/>
            </a:endParaRPr>
          </a:p>
          <a:p>
            <a:pPr lvl="0" fontAlgn="base">
              <a:spcBef>
                <a:spcPct val="0"/>
              </a:spcBef>
              <a:spcAft>
                <a:spcPct val="0"/>
              </a:spcAft>
            </a:pPr>
            <a:r>
              <a:rPr lang="zh-TW" altLang="en-US" sz="2000" dirty="0">
                <a:latin typeface="標楷體" pitchFamily="65" charset="-120"/>
                <a:ea typeface="標楷體" pitchFamily="65" charset="-120"/>
              </a:rPr>
              <a:t> </a:t>
            </a: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自該學期撥款日即按月自付</a:t>
            </a:r>
            <a:r>
              <a:rPr lang="en-US" altLang="zh-TW" sz="2000" dirty="0" smtClean="0">
                <a:latin typeface="標楷體" pitchFamily="65" charset="-120"/>
                <a:ea typeface="標楷體" pitchFamily="65" charset="-120"/>
              </a:rPr>
              <a:t>)</a:t>
            </a:r>
            <a:endParaRPr lang="en-US" altLang="zh-TW" sz="2000" dirty="0" smtClean="0">
              <a:solidFill>
                <a:srgbClr val="C00000"/>
              </a:solidFill>
              <a:latin typeface="標楷體" pitchFamily="65" charset="-120"/>
              <a:ea typeface="標楷體" pitchFamily="65" charset="-120"/>
            </a:endParaRPr>
          </a:p>
          <a:p>
            <a:pPr fontAlgn="base">
              <a:spcBef>
                <a:spcPct val="0"/>
              </a:spcBef>
              <a:spcAft>
                <a:spcPct val="0"/>
              </a:spcAft>
            </a:pPr>
            <a:r>
              <a:rPr kumimoji="1" lang="zh-TW" altLang="en-US" sz="2000" b="0" i="0" u="none" strike="noStrike" cap="none" normalizeH="0" baseline="0" dirty="0">
                <a:ln>
                  <a:noFill/>
                </a:ln>
                <a:solidFill>
                  <a:schemeClr val="tx1"/>
                </a:solidFill>
                <a:effectLst/>
                <a:latin typeface="標楷體" pitchFamily="65" charset="-120"/>
                <a:ea typeface="標楷體" pitchFamily="65" charset="-120"/>
              </a:rPr>
              <a:t>     </a:t>
            </a:r>
            <a:r>
              <a:rPr kumimoji="1" lang="en-US" altLang="zh-TW" sz="2000" b="0" i="0" u="none" strike="noStrike" cap="none" normalizeH="0" baseline="0" dirty="0" smtClean="0">
                <a:ln>
                  <a:noFill/>
                </a:ln>
                <a:solidFill>
                  <a:srgbClr val="C00000"/>
                </a:solidFill>
                <a:effectLst/>
                <a:latin typeface="標楷體" pitchFamily="65" charset="-120"/>
                <a:ea typeface="標楷體" pitchFamily="65" charset="-120"/>
              </a:rPr>
              <a:t>$120</a:t>
            </a:r>
            <a:r>
              <a:rPr kumimoji="1" lang="zh-TW" altLang="en-US" sz="2000" b="0" i="0" u="none" strike="noStrike" cap="none" normalizeH="0" baseline="0" dirty="0" smtClean="0">
                <a:ln>
                  <a:noFill/>
                </a:ln>
                <a:solidFill>
                  <a:srgbClr val="C00000"/>
                </a:solidFill>
                <a:effectLst/>
                <a:latin typeface="標楷體" pitchFamily="65" charset="-120"/>
                <a:ea typeface="標楷體" pitchFamily="65" charset="-120"/>
              </a:rPr>
              <a:t>萬以上</a:t>
            </a:r>
            <a:r>
              <a:rPr lang="en-US" altLang="zh-TW" sz="2000" dirty="0" smtClean="0">
                <a:latin typeface="標楷體" pitchFamily="65" charset="-120"/>
                <a:ea typeface="標楷體" pitchFamily="65" charset="-120"/>
              </a:rPr>
              <a:t>-&gt;</a:t>
            </a:r>
            <a:r>
              <a:rPr lang="zh-TW" altLang="en-US" sz="2000" dirty="0" smtClean="0">
                <a:latin typeface="標楷體" pitchFamily="65" charset="-120"/>
                <a:ea typeface="標楷體" pitchFamily="65" charset="-120"/>
              </a:rPr>
              <a:t>不得申辦</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但家中有二名以上子女就讀高級中學</a:t>
            </a:r>
            <a:endParaRPr lang="en-US" altLang="zh-TW" sz="2000" dirty="0" smtClean="0">
              <a:latin typeface="標楷體" pitchFamily="65" charset="-120"/>
              <a:ea typeface="標楷體" pitchFamily="65" charset="-120"/>
            </a:endParaRPr>
          </a:p>
          <a:p>
            <a:pPr fontAlgn="base">
              <a:spcBef>
                <a:spcPct val="0"/>
              </a:spcBef>
              <a:spcAft>
                <a:spcPct val="0"/>
              </a:spcAft>
            </a:pPr>
            <a:r>
              <a:rPr lang="zh-TW" altLang="en-US" sz="2000" dirty="0">
                <a:latin typeface="標楷體" pitchFamily="65" charset="-120"/>
                <a:ea typeface="標楷體" pitchFamily="65" charset="-120"/>
              </a:rPr>
              <a:t>　　　　　　　　　</a:t>
            </a:r>
            <a:r>
              <a:rPr lang="zh-TW" altLang="en-US" sz="2000" dirty="0" smtClean="0">
                <a:latin typeface="標楷體" pitchFamily="65" charset="-120"/>
                <a:ea typeface="標楷體" pitchFamily="65" charset="-120"/>
              </a:rPr>
              <a:t>以上學校可申辦，需向學校提出相關證明文件，</a:t>
            </a:r>
            <a:endParaRPr lang="en-US" altLang="zh-TW" sz="2000" dirty="0" smtClean="0">
              <a:latin typeface="標楷體" pitchFamily="65" charset="-120"/>
              <a:ea typeface="標楷體" pitchFamily="65" charset="-120"/>
            </a:endParaRPr>
          </a:p>
          <a:p>
            <a:pPr fontAlgn="base">
              <a:spcBef>
                <a:spcPct val="0"/>
              </a:spcBef>
              <a:spcAft>
                <a:spcPct val="0"/>
              </a:spcAft>
            </a:pPr>
            <a:r>
              <a:rPr lang="zh-TW" altLang="en-US" sz="2000" dirty="0">
                <a:latin typeface="標楷體" pitchFamily="65" charset="-120"/>
                <a:ea typeface="標楷體" pitchFamily="65" charset="-120"/>
              </a:rPr>
              <a:t>　　　　　　　　　</a:t>
            </a:r>
            <a:r>
              <a:rPr lang="zh-TW" altLang="en-US" sz="2000" dirty="0" smtClean="0">
                <a:latin typeface="標楷體" pitchFamily="65" charset="-120"/>
                <a:ea typeface="標楷體" pitchFamily="65" charset="-120"/>
              </a:rPr>
              <a:t>自該學期撥款日即按月自付</a:t>
            </a:r>
            <a:r>
              <a:rPr lang="zh-TW" altLang="en-US" sz="2000" dirty="0" smtClean="0">
                <a:solidFill>
                  <a:srgbClr val="C00000"/>
                </a:solidFill>
                <a:latin typeface="標楷體" pitchFamily="65" charset="-120"/>
                <a:ea typeface="標楷體" pitchFamily="65" charset="-120"/>
              </a:rPr>
              <a:t>全額</a:t>
            </a:r>
            <a:r>
              <a:rPr lang="zh-TW" altLang="en-US" sz="2000" dirty="0" smtClean="0">
                <a:latin typeface="標楷體" pitchFamily="65" charset="-120"/>
                <a:ea typeface="標楷體" pitchFamily="65" charset="-120"/>
              </a:rPr>
              <a:t>利息。</a:t>
            </a:r>
            <a:endParaRPr lang="en-US" altLang="zh-TW" sz="2000" dirty="0" smtClean="0">
              <a:latin typeface="標楷體" pitchFamily="65" charset="-120"/>
              <a:ea typeface="標楷體" pitchFamily="65" charset="-120"/>
            </a:endParaRPr>
          </a:p>
          <a:p>
            <a:pPr fontAlgn="base">
              <a:spcBef>
                <a:spcPct val="0"/>
              </a:spcBef>
              <a:spcAft>
                <a:spcPct val="0"/>
              </a:spcAft>
            </a:pPr>
            <a:r>
              <a:rPr kumimoji="1" lang="zh-TW" altLang="en-US" sz="2000" dirty="0" smtClean="0">
                <a:solidFill>
                  <a:srgbClr val="000000"/>
                </a:solidFill>
                <a:latin typeface="標楷體" pitchFamily="65" charset="-120"/>
                <a:ea typeface="標楷體" pitchFamily="65" charset="-120"/>
              </a:rPr>
              <a:t> </a:t>
            </a:r>
            <a:r>
              <a:rPr kumimoji="1" lang="en-US" altLang="zh-TW" sz="2000" dirty="0" smtClean="0">
                <a:solidFill>
                  <a:srgbClr val="000000"/>
                </a:solidFill>
                <a:latin typeface="標楷體" pitchFamily="65" charset="-120"/>
                <a:ea typeface="標楷體" pitchFamily="65" charset="-120"/>
              </a:rPr>
              <a:t>(3)</a:t>
            </a:r>
            <a:r>
              <a:rPr kumimoji="1" lang="zh-TW" altLang="en-US" sz="2000" dirty="0" smtClean="0">
                <a:solidFill>
                  <a:srgbClr val="000000"/>
                </a:solidFill>
                <a:latin typeface="標楷體" pitchFamily="65" charset="-120"/>
                <a:ea typeface="標楷體" pitchFamily="65" charset="-120"/>
              </a:rPr>
              <a:t>已享有</a:t>
            </a:r>
            <a:r>
              <a:rPr kumimoji="1" lang="zh-TW" altLang="en-US" sz="2000" dirty="0" smtClean="0">
                <a:solidFill>
                  <a:srgbClr val="C00000"/>
                </a:solidFill>
                <a:latin typeface="標楷體" pitchFamily="65" charset="-120"/>
                <a:ea typeface="標楷體" pitchFamily="65" charset="-120"/>
              </a:rPr>
              <a:t>全公費</a:t>
            </a:r>
            <a:r>
              <a:rPr kumimoji="1" lang="zh-TW" altLang="en-US" sz="2000" dirty="0" smtClean="0">
                <a:solidFill>
                  <a:srgbClr val="000000"/>
                </a:solidFill>
                <a:latin typeface="標楷體" pitchFamily="65" charset="-120"/>
                <a:ea typeface="標楷體" pitchFamily="65" charset="-120"/>
              </a:rPr>
              <a:t>者</a:t>
            </a:r>
            <a:r>
              <a:rPr kumimoji="1" lang="zh-TW" altLang="en-US" sz="2000" dirty="0" smtClean="0">
                <a:solidFill>
                  <a:srgbClr val="C00000"/>
                </a:solidFill>
                <a:latin typeface="標楷體" pitchFamily="65" charset="-120"/>
                <a:ea typeface="標楷體" pitchFamily="65" charset="-120"/>
              </a:rPr>
              <a:t>不得申請</a:t>
            </a:r>
            <a:r>
              <a:rPr kumimoji="1" lang="zh-TW" altLang="en-US" sz="2000" dirty="0" smtClean="0">
                <a:solidFill>
                  <a:srgbClr val="000000"/>
                </a:solidFill>
                <a:latin typeface="標楷體" pitchFamily="65" charset="-120"/>
                <a:ea typeface="標楷體" pitchFamily="65" charset="-120"/>
              </a:rPr>
              <a:t>貸款</a:t>
            </a:r>
            <a:endParaRPr kumimoji="1" lang="en-US" altLang="zh-TW" sz="2000" dirty="0" smtClean="0">
              <a:solidFill>
                <a:srgbClr val="000000"/>
              </a:solidFill>
              <a:latin typeface="標楷體" pitchFamily="65" charset="-120"/>
              <a:ea typeface="標楷體" pitchFamily="65" charset="-120"/>
            </a:endParaRPr>
          </a:p>
          <a:p>
            <a:pPr fontAlgn="base">
              <a:spcBef>
                <a:spcPct val="0"/>
              </a:spcBef>
              <a:spcAft>
                <a:spcPct val="0"/>
              </a:spcAft>
            </a:pPr>
            <a:r>
              <a:rPr kumimoji="1" lang="zh-TW" altLang="en-US" sz="2000" dirty="0" smtClean="0">
                <a:solidFill>
                  <a:srgbClr val="000000"/>
                </a:solidFill>
                <a:latin typeface="標楷體" pitchFamily="65" charset="-120"/>
                <a:ea typeface="標楷體" pitchFamily="65" charset="-120"/>
              </a:rPr>
              <a:t>    但申請弱勢學生助學金、各類學雜費減免者及父母公職領有</a:t>
            </a:r>
            <a:endParaRPr kumimoji="1" lang="en-US" altLang="zh-TW" sz="2000" dirty="0" smtClean="0">
              <a:solidFill>
                <a:srgbClr val="000000"/>
              </a:solidFill>
              <a:latin typeface="標楷體" pitchFamily="65" charset="-120"/>
              <a:ea typeface="標楷體" pitchFamily="65" charset="-120"/>
            </a:endParaRPr>
          </a:p>
          <a:p>
            <a:pPr fontAlgn="base">
              <a:spcBef>
                <a:spcPct val="0"/>
              </a:spcBef>
              <a:spcAft>
                <a:spcPct val="0"/>
              </a:spcAft>
            </a:pPr>
            <a:r>
              <a:rPr kumimoji="1" lang="zh-TW" altLang="en-US" sz="2000" dirty="0">
                <a:solidFill>
                  <a:srgbClr val="000000"/>
                </a:solidFill>
                <a:latin typeface="標楷體" pitchFamily="65" charset="-120"/>
                <a:ea typeface="標楷體" pitchFamily="65" charset="-120"/>
              </a:rPr>
              <a:t> </a:t>
            </a:r>
            <a:r>
              <a:rPr kumimoji="1" lang="zh-TW" altLang="en-US" sz="2000" dirty="0" smtClean="0">
                <a:solidFill>
                  <a:srgbClr val="000000"/>
                </a:solidFill>
                <a:latin typeface="標楷體" pitchFamily="65" charset="-120"/>
                <a:ea typeface="標楷體" pitchFamily="65" charset="-120"/>
              </a:rPr>
              <a:t>  「教育補助費」者，</a:t>
            </a:r>
            <a:r>
              <a:rPr kumimoji="1" lang="zh-TW" altLang="en-US" sz="2000" dirty="0" smtClean="0">
                <a:solidFill>
                  <a:srgbClr val="C00000"/>
                </a:solidFill>
                <a:latin typeface="標楷體" pitchFamily="65" charset="-120"/>
                <a:ea typeface="標楷體" pitchFamily="65" charset="-120"/>
              </a:rPr>
              <a:t>皆需扣除該項補助款後，可貸差額。</a:t>
            </a:r>
            <a:endParaRPr kumimoji="1" lang="zh-TW" altLang="en-US" sz="2000" dirty="0" smtClean="0">
              <a:latin typeface="標楷體" pitchFamily="65" charset="-120"/>
              <a:ea typeface="標楷體" pitchFamily="65" charset="-120"/>
            </a:endParaRPr>
          </a:p>
          <a:p>
            <a:pPr fontAlgn="base">
              <a:spcBef>
                <a:spcPct val="0"/>
              </a:spcBef>
              <a:spcAft>
                <a:spcPct val="0"/>
              </a:spcAft>
            </a:pPr>
            <a:endParaRPr kumimoji="1" lang="zh-TW" altLang="en-US" sz="2000" b="0" i="0" u="none" strike="noStrike" cap="none" normalizeH="0" baseline="0" dirty="0" smtClean="0">
              <a:ln>
                <a:noFill/>
              </a:ln>
              <a:solidFill>
                <a:srgbClr val="C00000"/>
              </a:solidFill>
              <a:effectLst/>
              <a:latin typeface="Arial" pitchFamily="34" charset="0"/>
              <a:ea typeface="新細明體" pitchFamily="18" charset="-120"/>
            </a:endParaRPr>
          </a:p>
        </p:txBody>
      </p:sp>
      <p:sp>
        <p:nvSpPr>
          <p:cNvPr id="10" name="矩形 9"/>
          <p:cNvSpPr/>
          <p:nvPr/>
        </p:nvSpPr>
        <p:spPr>
          <a:xfrm>
            <a:off x="1115616" y="5661248"/>
            <a:ext cx="4288353" cy="400110"/>
          </a:xfrm>
          <a:prstGeom prst="rect">
            <a:avLst/>
          </a:prstGeom>
        </p:spPr>
        <p:txBody>
          <a:bodyPr wrap="none">
            <a:spAutoFit/>
          </a:bodyPr>
          <a:lstStyle/>
          <a:p>
            <a:r>
              <a:rPr lang="zh-TW" altLang="en-US" sz="2000" dirty="0" smtClean="0">
                <a:latin typeface="標楷體" pitchFamily="65" charset="-120"/>
                <a:ea typeface="標楷體" pitchFamily="65" charset="-120"/>
              </a:rPr>
              <a:t>註</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家庭年收入</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每學期都需重新查核</a:t>
            </a:r>
            <a:endParaRPr lang="zh-TW" alt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0"/>
            <a:ext cx="8424936" cy="1484784"/>
          </a:xfrm>
        </p:spPr>
        <p:txBody>
          <a:bodyPr>
            <a:normAutofit/>
          </a:bodyPr>
          <a:lstStyle/>
          <a:p>
            <a:r>
              <a:rPr lang="zh-TW" altLang="en-US" sz="2800" b="1" dirty="0" smtClean="0">
                <a:solidFill>
                  <a:schemeClr val="tx1"/>
                </a:solidFill>
                <a:latin typeface="標楷體" pitchFamily="65" charset="-120"/>
                <a:ea typeface="標楷體" pitchFamily="65" charset="-120"/>
              </a:rPr>
              <a:t>如何進</a:t>
            </a:r>
            <a:r>
              <a:rPr lang="zh-TW" altLang="zh-TW" sz="2800" b="1" dirty="0" smtClean="0">
                <a:solidFill>
                  <a:schemeClr val="tx1"/>
                </a:solidFill>
                <a:latin typeface="標楷體" pitchFamily="65" charset="-120"/>
                <a:ea typeface="標楷體" pitchFamily="65" charset="-120"/>
              </a:rPr>
              <a:t>台灣銀行就</a:t>
            </a:r>
            <a:r>
              <a:rPr lang="zh-TW" altLang="en-US" sz="2800" b="1" dirty="0" smtClean="0">
                <a:solidFill>
                  <a:schemeClr val="tx1"/>
                </a:solidFill>
                <a:latin typeface="標楷體" pitchFamily="65" charset="-120"/>
                <a:ea typeface="標楷體" pitchFamily="65" charset="-120"/>
              </a:rPr>
              <a:t>學</a:t>
            </a:r>
            <a:r>
              <a:rPr lang="zh-TW" altLang="zh-TW" sz="2800" b="1" dirty="0" smtClean="0">
                <a:solidFill>
                  <a:schemeClr val="tx1"/>
                </a:solidFill>
                <a:latin typeface="標楷體" pitchFamily="65" charset="-120"/>
                <a:ea typeface="標楷體" pitchFamily="65" charset="-120"/>
              </a:rPr>
              <a:t>貸</a:t>
            </a:r>
            <a:r>
              <a:rPr lang="zh-TW" altLang="en-US" sz="2800" b="1" dirty="0" smtClean="0">
                <a:solidFill>
                  <a:schemeClr val="tx1"/>
                </a:solidFill>
                <a:latin typeface="標楷體" pitchFamily="65" charset="-120"/>
                <a:ea typeface="標楷體" pitchFamily="65" charset="-120"/>
              </a:rPr>
              <a:t>款</a:t>
            </a:r>
            <a:r>
              <a:rPr lang="zh-TW" altLang="zh-TW" sz="2800" b="1" dirty="0" smtClean="0">
                <a:solidFill>
                  <a:schemeClr val="tx1"/>
                </a:solidFill>
                <a:latin typeface="標楷體" pitchFamily="65" charset="-120"/>
                <a:ea typeface="標楷體" pitchFamily="65" charset="-120"/>
              </a:rPr>
              <a:t>入口網站</a:t>
            </a:r>
            <a:r>
              <a:rPr lang="zh-TW" altLang="en-US" sz="2800" b="1" dirty="0" smtClean="0">
                <a:solidFill>
                  <a:schemeClr val="tx1"/>
                </a:solidFill>
                <a:latin typeface="標楷體" pitchFamily="65" charset="-120"/>
                <a:ea typeface="標楷體" pitchFamily="65" charset="-120"/>
              </a:rPr>
              <a:t>流程</a:t>
            </a:r>
            <a:r>
              <a:rPr lang="en-US" altLang="zh-TW" sz="2800" b="1" dirty="0" smtClean="0">
                <a:solidFill>
                  <a:schemeClr val="tx1"/>
                </a:solidFill>
                <a:latin typeface="標楷體" pitchFamily="65" charset="-120"/>
                <a:ea typeface="標楷體" pitchFamily="65" charset="-120"/>
              </a:rPr>
              <a:t>5</a:t>
            </a:r>
            <a:r>
              <a:rPr lang="zh-TW" altLang="en-US" sz="2800" b="1" dirty="0" smtClean="0">
                <a:solidFill>
                  <a:schemeClr val="tx1"/>
                </a:solidFill>
                <a:latin typeface="標楷體" pitchFamily="65" charset="-120"/>
                <a:ea typeface="標楷體" pitchFamily="65" charset="-120"/>
              </a:rPr>
              <a:t>路徑</a:t>
            </a:r>
            <a:r>
              <a:rPr lang="en-US" altLang="zh-TW" sz="2800" b="1" dirty="0" smtClean="0">
                <a:solidFill>
                  <a:schemeClr val="tx1"/>
                </a:solidFill>
                <a:latin typeface="標楷體" pitchFamily="65" charset="-120"/>
                <a:ea typeface="標楷體" pitchFamily="65" charset="-120"/>
              </a:rPr>
              <a:t/>
            </a:r>
            <a:br>
              <a:rPr lang="en-US" altLang="zh-TW" sz="2800" b="1" dirty="0" smtClean="0">
                <a:solidFill>
                  <a:schemeClr val="tx1"/>
                </a:solidFill>
                <a:latin typeface="標楷體" pitchFamily="65" charset="-120"/>
                <a:ea typeface="標楷體" pitchFamily="65" charset="-120"/>
              </a:rPr>
            </a:br>
            <a:r>
              <a:rPr lang="zh-TW" altLang="en-US" sz="2800" b="1" dirty="0" smtClean="0">
                <a:solidFill>
                  <a:schemeClr val="tx1"/>
                </a:solidFill>
                <a:latin typeface="標楷體" pitchFamily="65" charset="-120"/>
                <a:ea typeface="標楷體" pitchFamily="65" charset="-120"/>
              </a:rPr>
              <a:t>奇摩搜尋</a:t>
            </a:r>
            <a:r>
              <a:rPr lang="en-US" altLang="zh-TW" sz="2800" b="1" dirty="0" smtClean="0">
                <a:solidFill>
                  <a:schemeClr val="tx1"/>
                </a:solidFill>
                <a:latin typeface="標楷體" pitchFamily="65" charset="-120"/>
                <a:ea typeface="標楷體" pitchFamily="65" charset="-120"/>
              </a:rPr>
              <a:t>:</a:t>
            </a:r>
            <a:r>
              <a:rPr lang="zh-TW" altLang="zh-TW" sz="2800" b="1" dirty="0" smtClean="0">
                <a:solidFill>
                  <a:schemeClr val="tx1"/>
                </a:solidFill>
                <a:latin typeface="標楷體" pitchFamily="65" charset="-120"/>
                <a:ea typeface="標楷體" pitchFamily="65" charset="-120"/>
              </a:rPr>
              <a:t>台灣銀行就</a:t>
            </a:r>
            <a:r>
              <a:rPr lang="zh-TW" altLang="en-US" sz="2800" b="1" dirty="0" smtClean="0">
                <a:solidFill>
                  <a:schemeClr val="tx1"/>
                </a:solidFill>
                <a:latin typeface="標楷體" pitchFamily="65" charset="-120"/>
                <a:ea typeface="標楷體" pitchFamily="65" charset="-120"/>
              </a:rPr>
              <a:t>學</a:t>
            </a:r>
            <a:r>
              <a:rPr lang="zh-TW" altLang="zh-TW" sz="2800" b="1" dirty="0" smtClean="0">
                <a:solidFill>
                  <a:schemeClr val="tx1"/>
                </a:solidFill>
                <a:latin typeface="標楷體" pitchFamily="65" charset="-120"/>
                <a:ea typeface="標楷體" pitchFamily="65" charset="-120"/>
              </a:rPr>
              <a:t>貸</a:t>
            </a:r>
            <a:r>
              <a:rPr lang="zh-TW" altLang="en-US" sz="2800" b="1" dirty="0" smtClean="0">
                <a:solidFill>
                  <a:schemeClr val="tx1"/>
                </a:solidFill>
                <a:latin typeface="標楷體" pitchFamily="65" charset="-120"/>
                <a:ea typeface="標楷體" pitchFamily="65" charset="-120"/>
              </a:rPr>
              <a:t>款</a:t>
            </a:r>
            <a:r>
              <a:rPr lang="zh-TW" altLang="zh-TW" sz="2800" b="1" dirty="0" smtClean="0">
                <a:solidFill>
                  <a:schemeClr val="tx1"/>
                </a:solidFill>
                <a:latin typeface="標楷體" pitchFamily="65" charset="-120"/>
                <a:ea typeface="標楷體" pitchFamily="65" charset="-120"/>
              </a:rPr>
              <a:t>入口網</a:t>
            </a:r>
            <a:r>
              <a:rPr lang="en-US" altLang="zh-TW" sz="2800" b="1" dirty="0" smtClean="0">
                <a:solidFill>
                  <a:schemeClr val="tx1"/>
                </a:solidFill>
                <a:latin typeface="標楷體" pitchFamily="65" charset="-120"/>
                <a:ea typeface="標楷體" pitchFamily="65" charset="-120"/>
              </a:rPr>
              <a:t>-&gt;</a:t>
            </a:r>
            <a:r>
              <a:rPr lang="zh-TW" altLang="zh-TW" sz="2800" b="1" dirty="0" smtClean="0">
                <a:solidFill>
                  <a:schemeClr val="tx1"/>
                </a:solidFill>
                <a:latin typeface="標楷體" pitchFamily="65" charset="-120"/>
                <a:ea typeface="標楷體" pitchFamily="65" charset="-120"/>
              </a:rPr>
              <a:t>註冊會員</a:t>
            </a:r>
            <a:r>
              <a:rPr lang="en-US" altLang="zh-TW" sz="2800" b="1" dirty="0" smtClean="0">
                <a:solidFill>
                  <a:schemeClr val="tx1"/>
                </a:solidFill>
                <a:latin typeface="標楷體" pitchFamily="65" charset="-120"/>
                <a:ea typeface="標楷體" pitchFamily="65" charset="-120"/>
              </a:rPr>
              <a:t/>
            </a:r>
            <a:br>
              <a:rPr lang="en-US" altLang="zh-TW" sz="2800" b="1" dirty="0" smtClean="0">
                <a:solidFill>
                  <a:schemeClr val="tx1"/>
                </a:solidFill>
                <a:latin typeface="標楷體" pitchFamily="65" charset="-120"/>
                <a:ea typeface="標楷體" pitchFamily="65" charset="-120"/>
              </a:rPr>
            </a:br>
            <a:r>
              <a:rPr lang="en-US" altLang="zh-TW" sz="2800" b="1" dirty="0" smtClean="0">
                <a:solidFill>
                  <a:schemeClr val="tx1"/>
                </a:solidFill>
                <a:latin typeface="標楷體" pitchFamily="65" charset="-120"/>
                <a:ea typeface="標楷體" pitchFamily="65" charset="-120"/>
              </a:rPr>
              <a:t>-&gt;</a:t>
            </a:r>
            <a:r>
              <a:rPr lang="zh-TW" altLang="zh-TW" sz="2800" b="1" dirty="0" smtClean="0">
                <a:solidFill>
                  <a:schemeClr val="tx1"/>
                </a:solidFill>
                <a:latin typeface="標楷體" pitchFamily="65" charset="-120"/>
                <a:ea typeface="標楷體" pitchFamily="65" charset="-120"/>
              </a:rPr>
              <a:t>學生登入</a:t>
            </a:r>
            <a:endParaRPr lang="zh-TW" altLang="en-US" sz="2800" b="1" dirty="0">
              <a:solidFill>
                <a:schemeClr val="tx1"/>
              </a:solidFill>
              <a:latin typeface="標楷體" pitchFamily="65" charset="-120"/>
              <a:ea typeface="標楷體" pitchFamily="65" charset="-120"/>
            </a:endParaRPr>
          </a:p>
        </p:txBody>
      </p:sp>
      <p:pic>
        <p:nvPicPr>
          <p:cNvPr id="1026" name="Picture 2"/>
          <p:cNvPicPr>
            <a:picLocks noChangeAspect="1" noChangeArrowheads="1"/>
          </p:cNvPicPr>
          <p:nvPr/>
        </p:nvPicPr>
        <p:blipFill>
          <a:blip r:embed="rId2" cstate="print"/>
          <a:srcRect/>
          <a:stretch>
            <a:fillRect/>
          </a:stretch>
        </p:blipFill>
        <p:spPr bwMode="auto">
          <a:xfrm>
            <a:off x="1259632" y="1484784"/>
            <a:ext cx="6720000" cy="5040000"/>
          </a:xfrm>
          <a:prstGeom prst="rect">
            <a:avLst/>
          </a:prstGeom>
          <a:noFill/>
          <a:ln w="9525">
            <a:noFill/>
            <a:miter lim="800000"/>
            <a:headEnd/>
            <a:tailEnd/>
          </a:ln>
        </p:spPr>
      </p:pic>
      <p:sp>
        <p:nvSpPr>
          <p:cNvPr id="4" name="橢圓 3"/>
          <p:cNvSpPr/>
          <p:nvPr/>
        </p:nvSpPr>
        <p:spPr>
          <a:xfrm>
            <a:off x="1259632" y="3501008"/>
            <a:ext cx="3456384" cy="1440160"/>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620688"/>
            <a:ext cx="8363272" cy="6048672"/>
          </a:xfrm>
        </p:spPr>
        <p:txBody>
          <a:bodyPr>
            <a:normAutofit fontScale="90000"/>
          </a:bodyPr>
          <a:lstStyle/>
          <a:p>
            <a:pPr marL="176530" indent="-243840">
              <a:spcBef>
                <a:spcPts val="600"/>
              </a:spcBef>
              <a:spcAft>
                <a:spcPts val="600"/>
              </a:spcAft>
            </a:pPr>
            <a:r>
              <a:rPr lang="en-US" altLang="zh-TW" dirty="0" smtClean="0">
                <a:solidFill>
                  <a:srgbClr val="0070C0"/>
                </a:solidFill>
                <a:latin typeface="標楷體" pitchFamily="65" charset="-120"/>
                <a:ea typeface="標楷體" pitchFamily="65" charset="-120"/>
              </a:rPr>
              <a:t> </a:t>
            </a:r>
            <a:r>
              <a:rPr lang="zh-TW" altLang="zh-TW" b="1" dirty="0" smtClean="0">
                <a:solidFill>
                  <a:srgbClr val="0070C0"/>
                </a:solidFill>
                <a:latin typeface="標楷體" pitchFamily="65" charset="-120"/>
                <a:ea typeface="標楷體" pitchFamily="65" charset="-120"/>
              </a:rPr>
              <a:t>流程</a:t>
            </a:r>
            <a:r>
              <a:rPr lang="en-US" altLang="zh-TW" b="1" dirty="0" smtClean="0">
                <a:solidFill>
                  <a:srgbClr val="0070C0"/>
                </a:solidFill>
                <a:latin typeface="標楷體" pitchFamily="65" charset="-120"/>
                <a:ea typeface="標楷體" pitchFamily="65" charset="-120"/>
              </a:rPr>
              <a:t>5</a:t>
            </a:r>
            <a:r>
              <a:rPr lang="zh-TW" altLang="zh-TW" b="1" dirty="0" smtClean="0">
                <a:solidFill>
                  <a:srgbClr val="0070C0"/>
                </a:solidFill>
                <a:latin typeface="標楷體" pitchFamily="65" charset="-120"/>
                <a:ea typeface="標楷體" pitchFamily="65" charset="-120"/>
              </a:rPr>
              <a:t>：就學貸款資料繳件</a:t>
            </a:r>
            <a:r>
              <a:rPr lang="en-US" altLang="zh-TW" b="1" dirty="0" smtClean="0">
                <a:solidFill>
                  <a:srgbClr val="0070C0"/>
                </a:solidFill>
                <a:latin typeface="標楷體" pitchFamily="65" charset="-120"/>
                <a:ea typeface="標楷體" pitchFamily="65" charset="-120"/>
              </a:rPr>
              <a:t/>
            </a:r>
            <a:br>
              <a:rPr lang="en-US" altLang="zh-TW" b="1" dirty="0" smtClean="0">
                <a:solidFill>
                  <a:srgbClr val="0070C0"/>
                </a:solidFill>
                <a:latin typeface="標楷體" pitchFamily="65" charset="-120"/>
                <a:ea typeface="標楷體" pitchFamily="65" charset="-120"/>
              </a:rPr>
            </a:br>
            <a:r>
              <a:rPr lang="zh-TW" altLang="zh-TW" b="1" dirty="0" smtClean="0">
                <a:solidFill>
                  <a:srgbClr val="0070C0"/>
                </a:solidFill>
                <a:latin typeface="標楷體" pitchFamily="65" charset="-120"/>
                <a:ea typeface="標楷體" pitchFamily="65" charset="-120"/>
              </a:rPr>
              <a:t>（外縣市者可以掛號郵寄方式，郵戳為憑）</a:t>
            </a:r>
            <a:r>
              <a:rPr lang="en-US" altLang="zh-TW" b="1" dirty="0" smtClean="0">
                <a:solidFill>
                  <a:srgbClr val="0070C0"/>
                </a:solidFill>
                <a:latin typeface="標楷體" pitchFamily="65" charset="-120"/>
                <a:ea typeface="標楷體" pitchFamily="65" charset="-120"/>
              </a:rPr>
              <a:t/>
            </a:r>
            <a:br>
              <a:rPr lang="en-US" altLang="zh-TW" b="1" dirty="0" smtClean="0">
                <a:solidFill>
                  <a:srgbClr val="0070C0"/>
                </a:solidFill>
                <a:latin typeface="標楷體" pitchFamily="65" charset="-120"/>
                <a:ea typeface="標楷體" pitchFamily="65" charset="-120"/>
              </a:rPr>
            </a:br>
            <a:r>
              <a:rPr lang="zh-TW" altLang="zh-TW" b="1" dirty="0" smtClean="0">
                <a:solidFill>
                  <a:srgbClr val="0070C0"/>
                </a:solidFill>
                <a:latin typeface="標楷體" pitchFamily="65" charset="-120"/>
                <a:ea typeface="標楷體" pitchFamily="65" charset="-120"/>
              </a:rPr>
              <a:t>親洽繳件地點</a:t>
            </a:r>
            <a:r>
              <a:rPr lang="en-US" altLang="zh-TW" b="1" dirty="0" smtClean="0">
                <a:solidFill>
                  <a:srgbClr val="0070C0"/>
                </a:solidFill>
                <a:latin typeface="標楷體" pitchFamily="65" charset="-120"/>
                <a:ea typeface="標楷體" pitchFamily="65" charset="-120"/>
              </a:rPr>
              <a:t>:</a:t>
            </a:r>
            <a:br>
              <a:rPr lang="en-US" altLang="zh-TW" b="1" dirty="0" smtClean="0">
                <a:solidFill>
                  <a:srgbClr val="0070C0"/>
                </a:solidFill>
                <a:latin typeface="標楷體" pitchFamily="65" charset="-120"/>
                <a:ea typeface="標楷體" pitchFamily="65" charset="-120"/>
              </a:rPr>
            </a:br>
            <a:r>
              <a:rPr lang="zh-TW" altLang="zh-TW" b="1" dirty="0" smtClean="0">
                <a:solidFill>
                  <a:srgbClr val="0070C0"/>
                </a:solidFill>
                <a:latin typeface="標楷體" pitchFamily="65" charset="-120"/>
                <a:ea typeface="標楷體" pitchFamily="65" charset="-120"/>
              </a:rPr>
              <a:t>日間部學以軒</a:t>
            </a:r>
            <a:r>
              <a:rPr lang="en-US" altLang="zh-TW" b="1" dirty="0" smtClean="0">
                <a:solidFill>
                  <a:srgbClr val="0070C0"/>
                </a:solidFill>
                <a:latin typeface="標楷體" pitchFamily="65" charset="-120"/>
                <a:ea typeface="標楷體" pitchFamily="65" charset="-120"/>
              </a:rPr>
              <a:t>1005</a:t>
            </a:r>
            <a:r>
              <a:rPr lang="zh-TW" altLang="zh-TW" b="1" dirty="0" smtClean="0">
                <a:solidFill>
                  <a:srgbClr val="0070C0"/>
                </a:solidFill>
                <a:latin typeface="標楷體" pitchFamily="65" charset="-120"/>
                <a:ea typeface="標楷體" pitchFamily="65" charset="-120"/>
              </a:rPr>
              <a:t>室、進修部暨進院專涵德樓</a:t>
            </a:r>
            <a:r>
              <a:rPr lang="en-US" altLang="zh-TW" b="1" dirty="0" smtClean="0">
                <a:solidFill>
                  <a:srgbClr val="0070C0"/>
                </a:solidFill>
                <a:latin typeface="標楷體" pitchFamily="65" charset="-120"/>
                <a:ea typeface="標楷體" pitchFamily="65" charset="-120"/>
              </a:rPr>
              <a:t>105</a:t>
            </a:r>
            <a:r>
              <a:rPr lang="zh-TW" altLang="zh-TW" b="1" dirty="0" smtClean="0">
                <a:solidFill>
                  <a:srgbClr val="0070C0"/>
                </a:solidFill>
                <a:latin typeface="標楷體" pitchFamily="65" charset="-120"/>
                <a:ea typeface="標楷體" pitchFamily="65" charset="-120"/>
              </a:rPr>
              <a:t>室。</a:t>
            </a:r>
            <a:r>
              <a:rPr lang="en-US" altLang="zh-TW" b="1" dirty="0" smtClean="0">
                <a:latin typeface="標楷體" pitchFamily="65" charset="-120"/>
                <a:ea typeface="標楷體" pitchFamily="65" charset="-120"/>
              </a:rPr>
              <a:t/>
            </a:r>
            <a:br>
              <a:rPr lang="en-US" altLang="zh-TW" b="1" dirty="0" smtClean="0">
                <a:latin typeface="標楷體" pitchFamily="65" charset="-120"/>
                <a:ea typeface="標楷體" pitchFamily="65" charset="-120"/>
              </a:rPr>
            </a:br>
            <a:r>
              <a:rPr lang="en-US" altLang="zh-TW" b="1" dirty="0" smtClean="0">
                <a:latin typeface="標楷體" pitchFamily="65" charset="-120"/>
                <a:ea typeface="標楷體" pitchFamily="65" charset="-120"/>
              </a:rPr>
              <a:t/>
            </a:r>
            <a:br>
              <a:rPr lang="en-US" altLang="zh-TW" b="1" dirty="0" smtClean="0">
                <a:latin typeface="標楷體" pitchFamily="65" charset="-120"/>
                <a:ea typeface="標楷體" pitchFamily="65" charset="-120"/>
              </a:rPr>
            </a:br>
            <a:r>
              <a:rPr lang="zh-TW" altLang="zh-TW" sz="2700" kern="100" dirty="0" smtClean="0">
                <a:solidFill>
                  <a:srgbClr val="000000"/>
                </a:solidFill>
                <a:latin typeface="標楷體" pitchFamily="65" charset="-120"/>
                <a:ea typeface="標楷體" pitchFamily="65" charset="-120"/>
                <a:cs typeface="Times New Roman"/>
              </a:rPr>
              <a:t>繳交資料：</a:t>
            </a:r>
            <a:r>
              <a:rPr lang="zh-TW" altLang="zh-TW" sz="2700" kern="100" dirty="0" smtClean="0">
                <a:solidFill>
                  <a:srgbClr val="383838"/>
                </a:solidFill>
                <a:latin typeface="標楷體" pitchFamily="65" charset="-120"/>
                <a:ea typeface="標楷體" pitchFamily="65" charset="-120"/>
                <a:cs typeface="Times New Roman"/>
              </a:rPr>
              <a:t/>
            </a:r>
            <a:br>
              <a:rPr lang="zh-TW" altLang="zh-TW" sz="2700" kern="100" dirty="0" smtClean="0">
                <a:solidFill>
                  <a:srgbClr val="383838"/>
                </a:solidFill>
                <a:latin typeface="標楷體" pitchFamily="65" charset="-120"/>
                <a:ea typeface="標楷體" pitchFamily="65" charset="-120"/>
                <a:cs typeface="Times New Roman"/>
              </a:rPr>
            </a:br>
            <a:r>
              <a:rPr lang="en-US" altLang="zh-TW" sz="2700" kern="100" dirty="0" smtClean="0">
                <a:solidFill>
                  <a:srgbClr val="000000"/>
                </a:solidFill>
                <a:latin typeface="標楷體" pitchFamily="65" charset="-120"/>
                <a:ea typeface="標楷體" pitchFamily="65" charset="-120"/>
                <a:cs typeface="Times New Roman"/>
              </a:rPr>
              <a:t>1.</a:t>
            </a:r>
            <a:r>
              <a:rPr lang="zh-TW" altLang="zh-TW" sz="2700" kern="100" dirty="0" smtClean="0">
                <a:solidFill>
                  <a:srgbClr val="000000"/>
                </a:solidFill>
                <a:latin typeface="標楷體" pitchFamily="65" charset="-120"/>
                <a:ea typeface="標楷體" pitchFamily="65" charset="-120"/>
                <a:cs typeface="Times New Roman"/>
              </a:rPr>
              <a:t>台灣銀行就貸資料繳交收件收據（請至學校網站學生就學貸款系統</a:t>
            </a:r>
            <a:r>
              <a:rPr lang="zh-TW" altLang="zh-TW" sz="2700" b="1" i="1" u="sng" kern="100" dirty="0" smtClean="0">
                <a:solidFill>
                  <a:srgbClr val="000000"/>
                </a:solidFill>
                <a:latin typeface="標楷體" pitchFamily="65" charset="-120"/>
                <a:ea typeface="標楷體" pitchFamily="65" charset="-120"/>
                <a:cs typeface="Times New Roman"/>
              </a:rPr>
              <a:t>自行下載</a:t>
            </a:r>
            <a:r>
              <a:rPr lang="zh-TW" altLang="zh-TW" sz="2700" u="sng" kern="100" dirty="0" smtClean="0">
                <a:solidFill>
                  <a:srgbClr val="000000"/>
                </a:solidFill>
                <a:latin typeface="標楷體" pitchFamily="65" charset="-120"/>
                <a:ea typeface="標楷體" pitchFamily="65" charset="-120"/>
                <a:cs typeface="Times New Roman"/>
              </a:rPr>
              <a:t>）</a:t>
            </a:r>
            <a:r>
              <a:rPr lang="zh-TW" altLang="zh-TW" sz="2700" kern="100" dirty="0" smtClean="0">
                <a:solidFill>
                  <a:srgbClr val="383838"/>
                </a:solidFill>
                <a:latin typeface="標楷體" pitchFamily="65" charset="-120"/>
                <a:ea typeface="標楷體" pitchFamily="65" charset="-120"/>
                <a:cs typeface="Times New Roman"/>
              </a:rPr>
              <a:t/>
            </a:r>
            <a:br>
              <a:rPr lang="zh-TW" altLang="zh-TW" sz="2700" kern="100" dirty="0" smtClean="0">
                <a:solidFill>
                  <a:srgbClr val="383838"/>
                </a:solidFill>
                <a:latin typeface="標楷體" pitchFamily="65" charset="-120"/>
                <a:ea typeface="標楷體" pitchFamily="65" charset="-120"/>
                <a:cs typeface="Times New Roman"/>
              </a:rPr>
            </a:br>
            <a:r>
              <a:rPr lang="en-US" altLang="zh-TW" sz="2700" kern="100" dirty="0" smtClean="0">
                <a:solidFill>
                  <a:srgbClr val="000000"/>
                </a:solidFill>
                <a:latin typeface="標楷體" pitchFamily="65" charset="-120"/>
                <a:ea typeface="標楷體" pitchFamily="65" charset="-120"/>
                <a:cs typeface="Times New Roman"/>
              </a:rPr>
              <a:t>2.</a:t>
            </a:r>
            <a:r>
              <a:rPr lang="zh-TW" altLang="zh-TW" sz="2700" kern="100" dirty="0" smtClean="0">
                <a:solidFill>
                  <a:srgbClr val="000000"/>
                </a:solidFill>
                <a:latin typeface="標楷體" pitchFamily="65" charset="-120"/>
                <a:ea typeface="標楷體" pitchFamily="65" charset="-120"/>
                <a:cs typeface="Times New Roman"/>
              </a:rPr>
              <a:t>貸款撥款通知書</a:t>
            </a:r>
            <a:r>
              <a:rPr lang="en-US" altLang="zh-TW" sz="2700" kern="100" dirty="0" smtClean="0">
                <a:solidFill>
                  <a:srgbClr val="000000"/>
                </a:solidFill>
                <a:latin typeface="標楷體" pitchFamily="65" charset="-120"/>
                <a:ea typeface="標楷體" pitchFamily="65" charset="-120"/>
                <a:cs typeface="Times New Roman"/>
              </a:rPr>
              <a:t>(</a:t>
            </a:r>
            <a:r>
              <a:rPr lang="zh-TW" altLang="zh-TW" sz="2700" kern="100" dirty="0" smtClean="0">
                <a:solidFill>
                  <a:srgbClr val="000000"/>
                </a:solidFill>
                <a:latin typeface="標楷體" pitchFamily="65" charset="-120"/>
                <a:ea typeface="標楷體" pitchFamily="65" charset="-120"/>
                <a:cs typeface="Times New Roman"/>
              </a:rPr>
              <a:t>學校收執聯</a:t>
            </a:r>
            <a:r>
              <a:rPr lang="en-US" altLang="zh-TW" sz="2700" kern="100" dirty="0" smtClean="0">
                <a:solidFill>
                  <a:srgbClr val="000000"/>
                </a:solidFill>
                <a:latin typeface="標楷體" pitchFamily="65" charset="-120"/>
                <a:ea typeface="標楷體" pitchFamily="65" charset="-120"/>
                <a:cs typeface="Times New Roman"/>
              </a:rPr>
              <a:t>)</a:t>
            </a:r>
            <a:r>
              <a:rPr lang="zh-TW" altLang="zh-TW" sz="2700" kern="100" dirty="0" smtClean="0">
                <a:solidFill>
                  <a:srgbClr val="383838"/>
                </a:solidFill>
                <a:latin typeface="標楷體" pitchFamily="65" charset="-120"/>
                <a:ea typeface="標楷體" pitchFamily="65" charset="-120"/>
                <a:cs typeface="Times New Roman"/>
              </a:rPr>
              <a:t/>
            </a:r>
            <a:br>
              <a:rPr lang="zh-TW" altLang="zh-TW" sz="2700" kern="100" dirty="0" smtClean="0">
                <a:solidFill>
                  <a:srgbClr val="383838"/>
                </a:solidFill>
                <a:latin typeface="標楷體" pitchFamily="65" charset="-120"/>
                <a:ea typeface="標楷體" pitchFamily="65" charset="-120"/>
                <a:cs typeface="Times New Roman"/>
              </a:rPr>
            </a:br>
            <a:r>
              <a:rPr lang="en-US" altLang="zh-TW" sz="2700" kern="100" dirty="0" smtClean="0">
                <a:solidFill>
                  <a:srgbClr val="000000"/>
                </a:solidFill>
                <a:latin typeface="標楷體" pitchFamily="65" charset="-120"/>
                <a:ea typeface="標楷體" pitchFamily="65" charset="-120"/>
                <a:cs typeface="Times New Roman"/>
              </a:rPr>
              <a:t>3.</a:t>
            </a:r>
            <a:r>
              <a:rPr lang="zh-TW" altLang="zh-TW" sz="2700" kern="100" dirty="0" smtClean="0">
                <a:solidFill>
                  <a:srgbClr val="000000"/>
                </a:solidFill>
                <a:latin typeface="標楷體" pitchFamily="65" charset="-120"/>
                <a:ea typeface="標楷體" pitchFamily="65" charset="-120"/>
                <a:cs typeface="Times New Roman"/>
              </a:rPr>
              <a:t>學生、保證人及父母親之戶籍謄本</a:t>
            </a:r>
            <a:r>
              <a:rPr lang="en-US" altLang="zh-TW" sz="2700" kern="100" dirty="0" smtClean="0">
                <a:solidFill>
                  <a:srgbClr val="000000"/>
                </a:solidFill>
                <a:latin typeface="標楷體" pitchFamily="65" charset="-120"/>
                <a:ea typeface="標楷體" pitchFamily="65" charset="-120"/>
                <a:cs typeface="Times New Roman"/>
              </a:rPr>
              <a:t>(</a:t>
            </a:r>
            <a:r>
              <a:rPr lang="zh-TW" altLang="zh-TW" sz="2700" kern="100" dirty="0" smtClean="0">
                <a:solidFill>
                  <a:srgbClr val="000000"/>
                </a:solidFill>
                <a:latin typeface="標楷體" pitchFamily="65" charset="-120"/>
                <a:ea typeface="標楷體" pitchFamily="65" charset="-120"/>
                <a:cs typeface="Times New Roman"/>
              </a:rPr>
              <a:t>三個月內</a:t>
            </a:r>
            <a:r>
              <a:rPr lang="en-US" altLang="zh-TW" sz="2700" kern="100" dirty="0" smtClean="0">
                <a:solidFill>
                  <a:srgbClr val="000000"/>
                </a:solidFill>
                <a:latin typeface="標楷體" pitchFamily="65" charset="-120"/>
                <a:ea typeface="標楷體" pitchFamily="65" charset="-120"/>
                <a:cs typeface="Times New Roman"/>
              </a:rPr>
              <a:t>)</a:t>
            </a:r>
            <a:r>
              <a:rPr lang="zh-TW" altLang="zh-TW" sz="2700" kern="100" dirty="0" smtClean="0">
                <a:solidFill>
                  <a:srgbClr val="383838"/>
                </a:solidFill>
                <a:latin typeface="標楷體" pitchFamily="65" charset="-120"/>
                <a:ea typeface="標楷體" pitchFamily="65" charset="-120"/>
                <a:cs typeface="Times New Roman"/>
              </a:rPr>
              <a:t/>
            </a:r>
            <a:br>
              <a:rPr lang="zh-TW" altLang="zh-TW" sz="2700" kern="100" dirty="0" smtClean="0">
                <a:solidFill>
                  <a:srgbClr val="383838"/>
                </a:solidFill>
                <a:latin typeface="標楷體" pitchFamily="65" charset="-120"/>
                <a:ea typeface="標楷體" pitchFamily="65" charset="-120"/>
                <a:cs typeface="Times New Roman"/>
              </a:rPr>
            </a:br>
            <a:r>
              <a:rPr lang="en-US" altLang="zh-TW" sz="2700" kern="100" dirty="0" smtClean="0">
                <a:solidFill>
                  <a:srgbClr val="000000"/>
                </a:solidFill>
                <a:latin typeface="標楷體" pitchFamily="65" charset="-120"/>
                <a:ea typeface="標楷體" pitchFamily="65" charset="-120"/>
                <a:cs typeface="Times New Roman"/>
              </a:rPr>
              <a:t>4.</a:t>
            </a:r>
            <a:r>
              <a:rPr lang="zh-TW" altLang="zh-TW" sz="2700" kern="100" dirty="0" smtClean="0">
                <a:solidFill>
                  <a:srgbClr val="000000"/>
                </a:solidFill>
                <a:latin typeface="標楷體" pitchFamily="65" charset="-120"/>
                <a:ea typeface="標楷體" pitchFamily="65" charset="-120"/>
                <a:cs typeface="Times New Roman"/>
              </a:rPr>
              <a:t>各項繳費單整張（學雜費、住宿費）有申貸書籍費或校外住宿費者請檢附郵局存摺封面影本及身分證影本各乙份</a:t>
            </a:r>
            <a:r>
              <a:rPr lang="en-US" altLang="zh-TW" sz="2700" kern="100" dirty="0" smtClean="0">
                <a:solidFill>
                  <a:srgbClr val="000000"/>
                </a:solidFill>
                <a:latin typeface="標楷體" pitchFamily="65" charset="-120"/>
                <a:ea typeface="標楷體" pitchFamily="65" charset="-120"/>
                <a:cs typeface="Times New Roman"/>
              </a:rPr>
              <a:t>(</a:t>
            </a:r>
            <a:r>
              <a:rPr lang="zh-TW" altLang="zh-TW" sz="2700" kern="100" dirty="0" smtClean="0">
                <a:solidFill>
                  <a:srgbClr val="000000"/>
                </a:solidFill>
                <a:latin typeface="標楷體" pitchFamily="65" charset="-120"/>
                <a:ea typeface="標楷體" pitchFamily="65" charset="-120"/>
                <a:cs typeface="Times New Roman"/>
              </a:rPr>
              <a:t>請</a:t>
            </a:r>
            <a:r>
              <a:rPr lang="zh-TW" altLang="zh-TW" sz="2700" b="1" i="1" u="sng" kern="100" dirty="0" smtClean="0">
                <a:solidFill>
                  <a:srgbClr val="000000"/>
                </a:solidFill>
                <a:latin typeface="標楷體" pitchFamily="65" charset="-120"/>
                <a:ea typeface="標楷體" pitchFamily="65" charset="-120"/>
                <a:cs typeface="Times New Roman"/>
              </a:rPr>
              <a:t>先自行繳交書籍費，待期末銀行撥款再行退費</a:t>
            </a:r>
            <a:r>
              <a:rPr lang="zh-TW" altLang="zh-TW" sz="2700" kern="100" dirty="0" smtClean="0">
                <a:solidFill>
                  <a:srgbClr val="000000"/>
                </a:solidFill>
                <a:latin typeface="標楷體" pitchFamily="65" charset="-120"/>
                <a:ea typeface="標楷體" pitchFamily="65" charset="-120"/>
                <a:cs typeface="Times New Roman"/>
              </a:rPr>
              <a:t>）</a:t>
            </a:r>
            <a:r>
              <a:rPr lang="zh-TW" altLang="zh-TW" sz="2700" kern="100" dirty="0" smtClean="0">
                <a:solidFill>
                  <a:srgbClr val="383838"/>
                </a:solidFill>
                <a:latin typeface="標楷體" pitchFamily="65" charset="-120"/>
                <a:ea typeface="標楷體" pitchFamily="65" charset="-120"/>
                <a:cs typeface="Times New Roman"/>
              </a:rPr>
              <a:t/>
            </a:r>
            <a:br>
              <a:rPr lang="zh-TW" altLang="zh-TW" sz="2700" kern="100" dirty="0" smtClean="0">
                <a:solidFill>
                  <a:srgbClr val="383838"/>
                </a:solidFill>
                <a:latin typeface="標楷體" pitchFamily="65" charset="-120"/>
                <a:ea typeface="標楷體" pitchFamily="65" charset="-120"/>
                <a:cs typeface="Times New Roman"/>
              </a:rPr>
            </a:br>
            <a:r>
              <a:rPr lang="zh-TW" altLang="zh-TW" dirty="0" smtClean="0">
                <a:latin typeface="標楷體" pitchFamily="65" charset="-120"/>
                <a:ea typeface="標楷體" pitchFamily="65" charset="-120"/>
              </a:rPr>
              <a:t/>
            </a:r>
            <a:br>
              <a:rPr lang="zh-TW" altLang="zh-TW" dirty="0" smtClean="0">
                <a:latin typeface="標楷體" pitchFamily="65" charset="-120"/>
                <a:ea typeface="標楷體" pitchFamily="65" charset="-120"/>
              </a:rPr>
            </a:b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04664"/>
            <a:ext cx="7467600" cy="652934"/>
          </a:xfrm>
        </p:spPr>
        <p:txBody>
          <a:bodyPr/>
          <a:lstStyle/>
          <a:p>
            <a:r>
              <a:rPr lang="zh-TW" altLang="zh-TW" sz="3200" kern="100" dirty="0" smtClean="0">
                <a:solidFill>
                  <a:srgbClr val="000000"/>
                </a:solidFill>
                <a:latin typeface="標楷體" pitchFamily="65" charset="-120"/>
                <a:ea typeface="標楷體" pitchFamily="65" charset="-120"/>
                <a:cs typeface="Times New Roman"/>
              </a:rPr>
              <a:t>台灣銀行就貸資料繳交收件收據</a:t>
            </a:r>
            <a:r>
              <a:rPr lang="zh-TW" altLang="en-US" sz="3200" kern="100" dirty="0" smtClean="0">
                <a:solidFill>
                  <a:srgbClr val="000000"/>
                </a:solidFill>
                <a:latin typeface="標楷體" pitchFamily="65" charset="-120"/>
                <a:ea typeface="標楷體" pitchFamily="65" charset="-120"/>
                <a:cs typeface="Times New Roman"/>
              </a:rPr>
              <a:t>樣式</a:t>
            </a:r>
            <a:r>
              <a:rPr lang="en-US" altLang="zh-TW" sz="3200" kern="100" dirty="0" smtClean="0">
                <a:solidFill>
                  <a:srgbClr val="000000"/>
                </a:solidFill>
                <a:latin typeface="標楷體" pitchFamily="65" charset="-120"/>
                <a:ea typeface="標楷體" pitchFamily="65" charset="-120"/>
                <a:cs typeface="Times New Roman"/>
              </a:rPr>
              <a:t>:</a:t>
            </a:r>
            <a:endParaRPr lang="zh-TW" altLang="en-US" dirty="0"/>
          </a:p>
        </p:txBody>
      </p:sp>
      <p:pic>
        <p:nvPicPr>
          <p:cNvPr id="4098" name="Picture 2"/>
          <p:cNvPicPr>
            <a:picLocks noChangeAspect="1" noChangeArrowheads="1"/>
          </p:cNvPicPr>
          <p:nvPr/>
        </p:nvPicPr>
        <p:blipFill>
          <a:blip r:embed="rId3" cstate="print"/>
          <a:srcRect/>
          <a:stretch>
            <a:fillRect/>
          </a:stretch>
        </p:blipFill>
        <p:spPr bwMode="auto">
          <a:xfrm>
            <a:off x="899592" y="1196752"/>
            <a:ext cx="7200000" cy="540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260648"/>
            <a:ext cx="7467600" cy="1143000"/>
          </a:xfrm>
        </p:spPr>
        <p:txBody>
          <a:bodyPr>
            <a:normAutofit/>
          </a:bodyPr>
          <a:lstStyle/>
          <a:p>
            <a:pPr algn="ctr"/>
            <a:r>
              <a:rPr lang="zh-TW" altLang="en-US" sz="4400" b="1" dirty="0" smtClean="0">
                <a:solidFill>
                  <a:srgbClr val="0070C0"/>
                </a:solidFill>
                <a:latin typeface="標楷體" pitchFamily="65" charset="-120"/>
                <a:ea typeface="標楷體" pitchFamily="65" charset="-120"/>
              </a:rPr>
              <a:t>就學貸款</a:t>
            </a:r>
            <a:r>
              <a:rPr lang="zh-TW" altLang="zh-TW" sz="4400" b="1" dirty="0" smtClean="0">
                <a:solidFill>
                  <a:srgbClr val="0070C0"/>
                </a:solidFill>
                <a:latin typeface="標楷體" pitchFamily="65" charset="-120"/>
                <a:ea typeface="標楷體" pitchFamily="65" charset="-120"/>
              </a:rPr>
              <a:t>業務單位</a:t>
            </a:r>
            <a:endParaRPr lang="zh-TW" altLang="en-US" sz="4400" dirty="0">
              <a:solidFill>
                <a:srgbClr val="0070C0"/>
              </a:solidFill>
              <a:latin typeface="標楷體" pitchFamily="65" charset="-120"/>
              <a:ea typeface="標楷體" pitchFamily="65"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3189481199"/>
              </p:ext>
            </p:extLst>
          </p:nvPr>
        </p:nvGraphicFramePr>
        <p:xfrm>
          <a:off x="323529" y="1700808"/>
          <a:ext cx="8496944" cy="4032448"/>
        </p:xfrm>
        <a:graphic>
          <a:graphicData uri="http://schemas.openxmlformats.org/drawingml/2006/table">
            <a:tbl>
              <a:tblPr/>
              <a:tblGrid>
                <a:gridCol w="1224135"/>
                <a:gridCol w="1080120"/>
                <a:gridCol w="1164085"/>
                <a:gridCol w="1664803"/>
                <a:gridCol w="3363801"/>
              </a:tblGrid>
              <a:tr h="1152128">
                <a:tc>
                  <a:txBody>
                    <a:bodyPr/>
                    <a:lstStyle/>
                    <a:p>
                      <a:pPr algn="ctr">
                        <a:lnSpc>
                          <a:spcPts val="1200"/>
                        </a:lnSpc>
                        <a:spcAft>
                          <a:spcPts val="0"/>
                        </a:spcAft>
                      </a:pPr>
                      <a:r>
                        <a:rPr lang="zh-TW" sz="2400" b="1" kern="100" dirty="0">
                          <a:solidFill>
                            <a:srgbClr val="000000"/>
                          </a:solidFill>
                          <a:latin typeface="標楷體" pitchFamily="65" charset="-120"/>
                          <a:ea typeface="標楷體" pitchFamily="65" charset="-120"/>
                          <a:cs typeface="新細明體"/>
                        </a:rPr>
                        <a:t>部制</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TW" sz="2400" b="1" kern="100" dirty="0">
                          <a:solidFill>
                            <a:srgbClr val="000000"/>
                          </a:solidFill>
                          <a:latin typeface="標楷體" pitchFamily="65" charset="-120"/>
                          <a:ea typeface="標楷體" pitchFamily="65" charset="-120"/>
                          <a:cs typeface="新細明體"/>
                        </a:rPr>
                        <a:t>學務處</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TW" sz="2400" b="1" kern="100" dirty="0">
                          <a:solidFill>
                            <a:srgbClr val="000000"/>
                          </a:solidFill>
                          <a:latin typeface="標楷體" pitchFamily="65" charset="-120"/>
                          <a:ea typeface="標楷體" pitchFamily="65" charset="-120"/>
                          <a:cs typeface="新細明體"/>
                        </a:rPr>
                        <a:t>承辦人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TW" sz="2400" b="1" kern="100" dirty="0">
                          <a:solidFill>
                            <a:srgbClr val="000000"/>
                          </a:solidFill>
                          <a:latin typeface="標楷體" pitchFamily="65" charset="-120"/>
                          <a:ea typeface="標楷體" pitchFamily="65" charset="-120"/>
                          <a:cs typeface="新細明體"/>
                        </a:rPr>
                        <a:t>學校</a:t>
                      </a:r>
                      <a:r>
                        <a:rPr lang="zh-TW" sz="2400" b="1" kern="100" dirty="0" smtClean="0">
                          <a:solidFill>
                            <a:srgbClr val="000000"/>
                          </a:solidFill>
                          <a:latin typeface="標楷體" pitchFamily="65" charset="-120"/>
                          <a:ea typeface="標楷體" pitchFamily="65" charset="-120"/>
                          <a:cs typeface="新細明體"/>
                        </a:rPr>
                        <a:t>：</a:t>
                      </a:r>
                      <a:endParaRPr lang="en-US" altLang="zh-TW" sz="2400" b="1" kern="100" dirty="0" smtClean="0">
                        <a:solidFill>
                          <a:srgbClr val="000000"/>
                        </a:solidFill>
                        <a:latin typeface="標楷體" pitchFamily="65" charset="-120"/>
                        <a:ea typeface="標楷體" pitchFamily="65" charset="-120"/>
                        <a:cs typeface="新細明體"/>
                      </a:endParaRPr>
                    </a:p>
                    <a:p>
                      <a:pPr algn="ctr">
                        <a:lnSpc>
                          <a:spcPts val="1200"/>
                        </a:lnSpc>
                        <a:spcAft>
                          <a:spcPts val="0"/>
                        </a:spcAft>
                      </a:pPr>
                      <a:endParaRPr lang="en-US" altLang="zh-TW" sz="2400" b="1" kern="100" dirty="0" smtClean="0">
                        <a:solidFill>
                          <a:srgbClr val="000000"/>
                        </a:solidFill>
                        <a:latin typeface="標楷體" pitchFamily="65" charset="-120"/>
                        <a:ea typeface="標楷體" pitchFamily="65" charset="-120"/>
                        <a:cs typeface="新細明體"/>
                      </a:endParaRPr>
                    </a:p>
                    <a:p>
                      <a:pPr algn="ctr">
                        <a:lnSpc>
                          <a:spcPts val="1200"/>
                        </a:lnSpc>
                        <a:spcAft>
                          <a:spcPts val="0"/>
                        </a:spcAft>
                      </a:pPr>
                      <a:r>
                        <a:rPr lang="en-US" altLang="zh-TW" sz="2400" b="1" kern="100" dirty="0" smtClean="0">
                          <a:solidFill>
                            <a:srgbClr val="000000"/>
                          </a:solidFill>
                          <a:latin typeface="標楷體" pitchFamily="65" charset="-120"/>
                          <a:ea typeface="標楷體" pitchFamily="65" charset="-120"/>
                          <a:cs typeface="新細明體"/>
                        </a:rPr>
                        <a:t>036991111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2400" b="1" kern="100" dirty="0">
                          <a:solidFill>
                            <a:srgbClr val="000000"/>
                          </a:solidFill>
                          <a:latin typeface="標楷體" pitchFamily="65" charset="-120"/>
                          <a:ea typeface="標楷體" pitchFamily="65" charset="-120"/>
                          <a:cs typeface="新細明體"/>
                        </a:rPr>
                        <a:t>E-mail</a:t>
                      </a:r>
                      <a:endParaRPr lang="zh-TW" sz="2400" b="1" kern="100" dirty="0">
                        <a:solidFill>
                          <a:srgbClr val="000000"/>
                        </a:solidFill>
                        <a:latin typeface="標楷體" pitchFamily="65" charset="-120"/>
                        <a:ea typeface="標楷體" pitchFamily="65"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160">
                <a:tc>
                  <a:txBody>
                    <a:bodyPr/>
                    <a:lstStyle/>
                    <a:p>
                      <a:pPr algn="ctr">
                        <a:lnSpc>
                          <a:spcPts val="1200"/>
                        </a:lnSpc>
                        <a:spcAft>
                          <a:spcPts val="0"/>
                        </a:spcAft>
                      </a:pPr>
                      <a:r>
                        <a:rPr lang="zh-TW" sz="2400" b="1" kern="100" dirty="0">
                          <a:solidFill>
                            <a:schemeClr val="tx1"/>
                          </a:solidFill>
                          <a:latin typeface="標楷體" pitchFamily="65" charset="-120"/>
                          <a:ea typeface="標楷體" pitchFamily="65" charset="-120"/>
                          <a:cs typeface="新細明體"/>
                        </a:rPr>
                        <a:t>日間部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TW" altLang="en-US" sz="2400" b="1" kern="100" dirty="0" smtClean="0">
                          <a:solidFill>
                            <a:schemeClr val="tx1"/>
                          </a:solidFill>
                          <a:latin typeface="標楷體" pitchFamily="65" charset="-120"/>
                          <a:ea typeface="標楷體" pitchFamily="65" charset="-120"/>
                          <a:cs typeface="新細明體"/>
                        </a:rPr>
                        <a:t>生輔組</a:t>
                      </a:r>
                      <a:endParaRPr lang="zh-TW" sz="2400" b="1" kern="100" dirty="0">
                        <a:solidFill>
                          <a:schemeClr val="tx1"/>
                        </a:solidFill>
                        <a:latin typeface="標楷體" pitchFamily="65" charset="-120"/>
                        <a:ea typeface="標楷體" pitchFamily="65"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TW" altLang="zh-TW" sz="2400" b="1" kern="100" dirty="0" smtClean="0">
                          <a:solidFill>
                            <a:schemeClr val="tx1"/>
                          </a:solidFill>
                          <a:latin typeface="標楷體" pitchFamily="65" charset="-120"/>
                          <a:ea typeface="標楷體" pitchFamily="65" charset="-120"/>
                          <a:cs typeface="新細明體"/>
                        </a:rPr>
                        <a:t>陳淑華</a:t>
                      </a:r>
                      <a:endParaRPr lang="zh-TW" altLang="zh-TW" sz="2400" b="1" kern="100" dirty="0">
                        <a:solidFill>
                          <a:schemeClr val="tx1"/>
                        </a:solidFill>
                        <a:latin typeface="標楷體" pitchFamily="65" charset="-120"/>
                        <a:ea typeface="標楷體" pitchFamily="65"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TW" sz="2400" b="1" kern="100" dirty="0">
                          <a:solidFill>
                            <a:schemeClr val="tx1"/>
                          </a:solidFill>
                          <a:latin typeface="標楷體" pitchFamily="65" charset="-120"/>
                          <a:ea typeface="標楷體" pitchFamily="65" charset="-120"/>
                          <a:cs typeface="新細明體"/>
                        </a:rPr>
                        <a:t>分機</a:t>
                      </a:r>
                      <a:r>
                        <a:rPr lang="zh-TW" sz="2400" b="1" kern="100" dirty="0" smtClean="0">
                          <a:solidFill>
                            <a:schemeClr val="tx1"/>
                          </a:solidFill>
                          <a:latin typeface="標楷體" pitchFamily="65" charset="-120"/>
                          <a:ea typeface="標楷體" pitchFamily="65" charset="-120"/>
                          <a:cs typeface="新細明體"/>
                        </a:rPr>
                        <a:t>：</a:t>
                      </a:r>
                      <a:r>
                        <a:rPr lang="en-US" altLang="zh-TW" sz="2400" b="1" kern="100" dirty="0" smtClean="0">
                          <a:solidFill>
                            <a:schemeClr val="tx1"/>
                          </a:solidFill>
                          <a:latin typeface="標楷體" pitchFamily="65" charset="-120"/>
                          <a:ea typeface="標楷體" pitchFamily="65" charset="-120"/>
                          <a:cs typeface="新細明體"/>
                        </a:rPr>
                        <a:t>1154</a:t>
                      </a:r>
                      <a:endParaRPr lang="zh-TW" sz="2400" b="1" kern="100" dirty="0">
                        <a:solidFill>
                          <a:schemeClr val="tx1"/>
                        </a:solidFill>
                        <a:latin typeface="標楷體" pitchFamily="65" charset="-120"/>
                        <a:ea typeface="標楷體" pitchFamily="65"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altLang="zh-TW" sz="2400" b="1" u="sng" kern="100" dirty="0" smtClean="0">
                          <a:solidFill>
                            <a:srgbClr val="000000"/>
                          </a:solidFill>
                          <a:latin typeface="標楷體" pitchFamily="65" charset="-120"/>
                          <a:ea typeface="標楷體" pitchFamily="65" charset="-120"/>
                          <a:cs typeface="新細明體"/>
                          <a:hlinkClick r:id="rId2"/>
                        </a:rPr>
                        <a:t>she129@cute.edu.tw</a:t>
                      </a:r>
                      <a:endParaRPr lang="zh-TW" altLang="zh-TW" sz="2400" b="1" kern="100" dirty="0">
                        <a:solidFill>
                          <a:srgbClr val="000000"/>
                        </a:solidFill>
                        <a:latin typeface="標楷體" pitchFamily="65" charset="-120"/>
                        <a:ea typeface="標楷體" pitchFamily="65"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160">
                <a:tc>
                  <a:txBody>
                    <a:bodyPr/>
                    <a:lstStyle/>
                    <a:p>
                      <a:pPr algn="ctr">
                        <a:lnSpc>
                          <a:spcPts val="1200"/>
                        </a:lnSpc>
                        <a:spcAft>
                          <a:spcPts val="0"/>
                        </a:spcAft>
                      </a:pPr>
                      <a:r>
                        <a:rPr lang="zh-TW" altLang="en-US" sz="2400" b="1" kern="100" dirty="0" smtClean="0">
                          <a:solidFill>
                            <a:srgbClr val="000000"/>
                          </a:solidFill>
                          <a:latin typeface="標楷體" pitchFamily="65" charset="-120"/>
                          <a:ea typeface="標楷體" pitchFamily="65" charset="-120"/>
                          <a:cs typeface="新細明體"/>
                        </a:rPr>
                        <a:t>進修部</a:t>
                      </a:r>
                      <a:endParaRPr lang="zh-TW" sz="2400" b="1" kern="100" dirty="0">
                        <a:solidFill>
                          <a:srgbClr val="000000"/>
                        </a:solidFill>
                        <a:latin typeface="標楷體" pitchFamily="65" charset="-120"/>
                        <a:ea typeface="標楷體" pitchFamily="65"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TW" altLang="en-US" sz="2400" b="1" kern="100" dirty="0" smtClean="0">
                          <a:solidFill>
                            <a:srgbClr val="000000"/>
                          </a:solidFill>
                          <a:latin typeface="標楷體" pitchFamily="65" charset="-120"/>
                          <a:ea typeface="標楷體" pitchFamily="65" charset="-120"/>
                          <a:cs typeface="新細明體"/>
                        </a:rPr>
                        <a:t>進修組</a:t>
                      </a:r>
                      <a:endParaRPr lang="zh-TW" sz="2400" b="1" kern="100" dirty="0">
                        <a:solidFill>
                          <a:srgbClr val="000000"/>
                        </a:solidFill>
                        <a:latin typeface="標楷體" pitchFamily="65" charset="-120"/>
                        <a:ea typeface="標楷體" pitchFamily="65"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TW" altLang="en-US" sz="2400" b="1" kern="100" dirty="0" smtClean="0">
                          <a:solidFill>
                            <a:srgbClr val="000000"/>
                          </a:solidFill>
                          <a:latin typeface="標楷體" pitchFamily="65" charset="-120"/>
                          <a:ea typeface="標楷體" pitchFamily="65" charset="-120"/>
                          <a:cs typeface="新細明體"/>
                        </a:rPr>
                        <a:t>鄭素慧</a:t>
                      </a:r>
                      <a:endParaRPr lang="zh-TW" altLang="zh-TW" sz="2400" b="1" kern="100" dirty="0">
                        <a:solidFill>
                          <a:srgbClr val="000000"/>
                        </a:solidFill>
                        <a:latin typeface="標楷體" pitchFamily="65" charset="-120"/>
                        <a:ea typeface="標楷體" pitchFamily="65"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TW" altLang="en-US" sz="2400" b="1" kern="100" dirty="0" smtClean="0">
                          <a:solidFill>
                            <a:srgbClr val="000000"/>
                          </a:solidFill>
                          <a:latin typeface="標楷體" pitchFamily="65" charset="-120"/>
                          <a:ea typeface="標楷體" pitchFamily="65" charset="-120"/>
                          <a:cs typeface="新細明體"/>
                        </a:rPr>
                        <a:t>分機</a:t>
                      </a:r>
                      <a:r>
                        <a:rPr lang="en-US" altLang="zh-TW" sz="2400" b="1" kern="100" dirty="0" smtClean="0">
                          <a:solidFill>
                            <a:srgbClr val="000000"/>
                          </a:solidFill>
                          <a:latin typeface="標楷體" pitchFamily="65" charset="-120"/>
                          <a:ea typeface="標楷體" pitchFamily="65" charset="-120"/>
                          <a:cs typeface="新細明體"/>
                        </a:rPr>
                        <a:t>:1146</a:t>
                      </a:r>
                      <a:endParaRPr lang="zh-TW" sz="2400" b="1" kern="100" dirty="0">
                        <a:solidFill>
                          <a:srgbClr val="000000"/>
                        </a:solidFill>
                        <a:latin typeface="標楷體" pitchFamily="65" charset="-120"/>
                        <a:ea typeface="標楷體" pitchFamily="65"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kumimoji="0" lang="en-US" altLang="zh-TW" sz="2400" b="1" u="none" strike="noStrike" kern="1200" dirty="0" smtClean="0">
                          <a:solidFill>
                            <a:schemeClr val="tx1"/>
                          </a:solidFill>
                          <a:effectLst/>
                          <a:latin typeface="標楷體" pitchFamily="65" charset="-120"/>
                          <a:ea typeface="標楷體" pitchFamily="65" charset="-120"/>
                          <a:cs typeface="+mn-cs"/>
                          <a:hlinkClick r:id="rId3"/>
                        </a:rPr>
                        <a:t>gusana11@cute.edu.tw</a:t>
                      </a:r>
                      <a:endParaRPr lang="zh-TW" altLang="zh-TW" sz="2400" b="1" kern="100" dirty="0">
                        <a:solidFill>
                          <a:srgbClr val="000000"/>
                        </a:solidFill>
                        <a:latin typeface="標楷體" pitchFamily="65" charset="-120"/>
                        <a:ea typeface="標楷體" pitchFamily="65"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a:xfrm>
            <a:off x="457200" y="274639"/>
            <a:ext cx="8147248" cy="850106"/>
          </a:xfrm>
          <a:prstGeom prst="rect">
            <a:avLst/>
          </a:prstGeom>
        </p:spPr>
        <p:txBody>
          <a:bodyPr vert="horz" anchor="b">
            <a:normAutofit fontScale="85000" lnSpcReduction="20000"/>
          </a:bodyPr>
          <a:lstStyle/>
          <a:p>
            <a:pPr lvl="0" algn="ctr">
              <a:spcBef>
                <a:spcPct val="0"/>
              </a:spcBef>
            </a:pPr>
            <a:r>
              <a:rPr lang="zh-TW" altLang="en-US" sz="3600" b="1" dirty="0" smtClean="0">
                <a:solidFill>
                  <a:srgbClr val="7030A0"/>
                </a:solidFill>
                <a:latin typeface="標楷體" pitchFamily="65" charset="-120"/>
                <a:ea typeface="標楷體" pitchFamily="65" charset="-120"/>
              </a:rPr>
              <a:t>辦理</a:t>
            </a:r>
            <a:r>
              <a:rPr lang="zh-TW" altLang="en-US" sz="3600" b="1" dirty="0" smtClean="0">
                <a:solidFill>
                  <a:srgbClr val="C00000"/>
                </a:solidFill>
                <a:latin typeface="標楷體" pitchFamily="65" charset="-120"/>
                <a:ea typeface="標楷體" pitchFamily="65" charset="-120"/>
              </a:rPr>
              <a:t>台灣銀行</a:t>
            </a:r>
            <a:r>
              <a:rPr lang="zh-TW" altLang="en-US" sz="3600" b="1" dirty="0" smtClean="0">
                <a:solidFill>
                  <a:srgbClr val="7030A0"/>
                </a:solidFill>
                <a:latin typeface="標楷體" pitchFamily="65" charset="-120"/>
                <a:ea typeface="標楷體" pitchFamily="65" charset="-120"/>
              </a:rPr>
              <a:t>就學貸款注意事項</a:t>
            </a:r>
            <a:r>
              <a:rPr kumimoji="0" lang="en-US" altLang="zh-TW" sz="3600" b="1" i="0" u="none" strike="noStrike" kern="1200" cap="small" spc="0" normalizeH="0" baseline="0" noProof="0" dirty="0" smtClean="0">
                <a:ln>
                  <a:noFill/>
                </a:ln>
                <a:solidFill>
                  <a:srgbClr val="7030A0"/>
                </a:solidFill>
                <a:effectLst/>
                <a:uLnTx/>
                <a:uFillTx/>
                <a:latin typeface="標楷體" pitchFamily="65" charset="-120"/>
                <a:ea typeface="標楷體" pitchFamily="65" charset="-120"/>
                <a:cs typeface="+mj-cs"/>
              </a:rPr>
              <a:t/>
            </a:r>
            <a:br>
              <a:rPr kumimoji="0" lang="en-US" altLang="zh-TW" sz="3600" b="1" i="0" u="none" strike="noStrike" kern="1200" cap="small" spc="0" normalizeH="0" baseline="0" noProof="0" dirty="0" smtClean="0">
                <a:ln>
                  <a:noFill/>
                </a:ln>
                <a:solidFill>
                  <a:srgbClr val="7030A0"/>
                </a:solidFill>
                <a:effectLst/>
                <a:uLnTx/>
                <a:uFillTx/>
                <a:latin typeface="標楷體" pitchFamily="65" charset="-120"/>
                <a:ea typeface="標楷體" pitchFamily="65" charset="-120"/>
                <a:cs typeface="+mj-cs"/>
              </a:rPr>
            </a:br>
            <a:r>
              <a:rPr kumimoji="0" lang="zh-TW" altLang="en-US" sz="3600" b="1" i="0" u="none" strike="noStrike" kern="1200" cap="small" spc="0" normalizeH="0" baseline="0" noProof="0" dirty="0" smtClean="0">
                <a:ln>
                  <a:noFill/>
                </a:ln>
                <a:solidFill>
                  <a:srgbClr val="7030A0"/>
                </a:solidFill>
                <a:effectLst/>
                <a:uLnTx/>
                <a:uFillTx/>
                <a:latin typeface="標楷體" pitchFamily="65" charset="-120"/>
                <a:ea typeface="標楷體" pitchFamily="65" charset="-120"/>
                <a:cs typeface="+mj-cs"/>
              </a:rPr>
              <a:t> </a:t>
            </a:r>
            <a:endParaRPr kumimoji="0" lang="zh-TW" altLang="en-US" sz="3000" b="0" i="0" u="none" strike="noStrike" kern="1200" cap="small" spc="0" normalizeH="0" baseline="0" noProof="0" dirty="0">
              <a:ln>
                <a:noFill/>
              </a:ln>
              <a:solidFill>
                <a:srgbClr val="7030A0"/>
              </a:solidFill>
              <a:effectLst/>
              <a:uLnTx/>
              <a:uFillTx/>
              <a:latin typeface="標楷體" pitchFamily="65" charset="-120"/>
              <a:ea typeface="標楷體" pitchFamily="65" charset="-120"/>
              <a:cs typeface="+mj-cs"/>
            </a:endParaRPr>
          </a:p>
        </p:txBody>
      </p:sp>
      <p:sp>
        <p:nvSpPr>
          <p:cNvPr id="4" name="Rectangle 2"/>
          <p:cNvSpPr>
            <a:spLocks noChangeArrowheads="1"/>
          </p:cNvSpPr>
          <p:nvPr/>
        </p:nvSpPr>
        <p:spPr bwMode="auto">
          <a:xfrm>
            <a:off x="692514" y="856730"/>
            <a:ext cx="262123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304800" algn="l"/>
              </a:tabLst>
            </a:pPr>
            <a:r>
              <a:rPr kumimoji="1" lang="en-US" altLang="zh-TW" sz="2000" b="1" i="0" u="none" strike="noStrike" cap="none" normalizeH="0" baseline="0" dirty="0" smtClean="0">
                <a:ln>
                  <a:noFill/>
                </a:ln>
                <a:solidFill>
                  <a:srgbClr val="000000"/>
                </a:solidFill>
                <a:effectLst/>
                <a:latin typeface="標楷體" pitchFamily="65" charset="-120"/>
                <a:ea typeface="標楷體" pitchFamily="65" charset="-120"/>
                <a:cs typeface="新細明體" pitchFamily="18" charset="-120"/>
              </a:rPr>
              <a:t>2.</a:t>
            </a:r>
            <a:r>
              <a:rPr kumimoji="1" lang="zh-TW" sz="2000" b="1" i="0" u="none" strike="noStrike" cap="none" normalizeH="0" baseline="0" dirty="0" smtClean="0">
                <a:ln>
                  <a:noFill/>
                </a:ln>
                <a:solidFill>
                  <a:srgbClr val="000000"/>
                </a:solidFill>
                <a:effectLst/>
                <a:latin typeface="標楷體" pitchFamily="65" charset="-120"/>
                <a:ea typeface="標楷體" pitchFamily="65" charset="-120"/>
                <a:cs typeface="新細明體" pitchFamily="18" charset="-120"/>
              </a:rPr>
              <a:t>就學貸款可貸金額</a:t>
            </a:r>
            <a:r>
              <a:rPr kumimoji="1" lang="en-US" altLang="zh-TW" sz="2000" b="1" i="0" u="none" strike="noStrike" cap="none" normalizeH="0" baseline="0" dirty="0" smtClean="0">
                <a:ln>
                  <a:noFill/>
                </a:ln>
                <a:solidFill>
                  <a:srgbClr val="000000"/>
                </a:solidFill>
                <a:effectLst/>
                <a:latin typeface="標楷體" pitchFamily="65" charset="-120"/>
                <a:ea typeface="標楷體" pitchFamily="65" charset="-120"/>
                <a:cs typeface="新細明體" pitchFamily="18" charset="-120"/>
              </a:rPr>
              <a:t>:</a:t>
            </a:r>
            <a:endParaRPr kumimoji="1" lang="en-US" altLang="zh-TW" sz="2000" b="0" i="0" u="none" strike="noStrike" cap="none" normalizeH="0" baseline="0" dirty="0" smtClean="0">
              <a:ln>
                <a:noFill/>
              </a:ln>
              <a:solidFill>
                <a:schemeClr val="tx1"/>
              </a:solidFill>
              <a:effectLst/>
              <a:latin typeface="Arial" pitchFamily="34" charset="0"/>
              <a:ea typeface="新細明體" pitchFamily="18" charset="-120"/>
            </a:endParaRPr>
          </a:p>
        </p:txBody>
      </p:sp>
      <p:sp>
        <p:nvSpPr>
          <p:cNvPr id="16385" name="Rectangle 1"/>
          <p:cNvSpPr>
            <a:spLocks noChangeArrowheads="1"/>
          </p:cNvSpPr>
          <p:nvPr/>
        </p:nvSpPr>
        <p:spPr bwMode="auto">
          <a:xfrm>
            <a:off x="251519" y="1284377"/>
            <a:ext cx="8648521" cy="10156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2000" b="0" i="0" u="none" strike="noStrike" cap="none" normalizeH="0" baseline="0" dirty="0" smtClean="0">
                <a:ln>
                  <a:noFill/>
                </a:ln>
                <a:effectLst/>
                <a:latin typeface="標楷體" pitchFamily="65" charset="-120"/>
                <a:ea typeface="標楷體" pitchFamily="65" charset="-120"/>
                <a:cs typeface="新細明體" pitchFamily="18" charset="-120"/>
              </a:rPr>
              <a:t>學雜費：申貸金額為繳費單上「就學貸款可貸金額」，不得增減貸款金額。</a:t>
            </a:r>
            <a:endParaRPr kumimoji="1" lang="zh-TW" sz="2000" b="0" i="0" u="none" strike="noStrike" cap="none" normalizeH="0" baseline="0" dirty="0" smtClean="0">
              <a:ln>
                <a:noFill/>
              </a:ln>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sz="2000" b="0" i="0" u="none" strike="noStrike" cap="none" normalizeH="0" baseline="0" dirty="0" smtClean="0">
                <a:ln>
                  <a:noFill/>
                </a:ln>
                <a:effectLst/>
                <a:latin typeface="標楷體" pitchFamily="65" charset="-120"/>
                <a:ea typeface="標楷體" pitchFamily="65" charset="-120"/>
                <a:cs typeface="新細明體" pitchFamily="18" charset="-120"/>
              </a:rPr>
              <a:t>書籍費：一律貸＄</a:t>
            </a:r>
            <a:r>
              <a:rPr kumimoji="1" lang="en-US" altLang="zh-TW" sz="2000" b="0" i="0" u="none" strike="noStrike" cap="none" normalizeH="0" baseline="0" dirty="0" smtClean="0">
                <a:ln>
                  <a:noFill/>
                </a:ln>
                <a:effectLst/>
                <a:latin typeface="標楷體" pitchFamily="65" charset="-120"/>
                <a:ea typeface="標楷體" pitchFamily="65" charset="-120"/>
                <a:cs typeface="新細明體" pitchFamily="18" charset="-120"/>
              </a:rPr>
              <a:t>3,000</a:t>
            </a:r>
            <a:r>
              <a:rPr kumimoji="1" lang="zh-TW" altLang="en-US" sz="2000" b="0" i="0" u="none" strike="noStrike" cap="none" normalizeH="0" baseline="0" dirty="0" smtClean="0">
                <a:ln>
                  <a:noFill/>
                </a:ln>
                <a:effectLst/>
                <a:latin typeface="標楷體" pitchFamily="65" charset="-120"/>
                <a:ea typeface="標楷體" pitchFamily="65" charset="-120"/>
                <a:cs typeface="新細明體" pitchFamily="18" charset="-120"/>
              </a:rPr>
              <a:t>元。（不得增減貸款金額）（可自由申貸）</a:t>
            </a:r>
            <a:endParaRPr kumimoji="1" lang="zh-TW" altLang="en-US" sz="2000" b="0" i="0" u="none" strike="noStrike" cap="none" normalizeH="0" baseline="0" dirty="0" smtClean="0">
              <a:ln>
                <a:noFill/>
              </a:ln>
              <a:effectLst/>
              <a:latin typeface="標楷體" pitchFamily="65" charset="-120"/>
              <a:ea typeface="標楷體"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000" b="0" i="0" u="none" strike="noStrike" cap="none" normalizeH="0" baseline="0" dirty="0" smtClean="0">
                <a:ln>
                  <a:noFill/>
                </a:ln>
                <a:effectLst/>
                <a:latin typeface="標楷體" pitchFamily="65" charset="-120"/>
                <a:ea typeface="標楷體" pitchFamily="65" charset="-120"/>
                <a:cs typeface="Times New Roman" pitchFamily="18" charset="0"/>
              </a:rPr>
              <a:t>住宿費：不論是否申請學校住宿，均可申貸。（可自由申貸）</a:t>
            </a:r>
            <a:r>
              <a:rPr kumimoji="1" lang="zh-TW" altLang="en-US" sz="2000" b="0" i="0" u="none" strike="noStrike" cap="none" normalizeH="0" baseline="0" dirty="0" smtClean="0">
                <a:ln>
                  <a:noFill/>
                </a:ln>
                <a:effectLst/>
                <a:latin typeface="Arial" pitchFamily="34" charset="0"/>
                <a:ea typeface="新細明體" pitchFamily="18" charset="-120"/>
              </a:rPr>
              <a:t> </a:t>
            </a:r>
          </a:p>
        </p:txBody>
      </p:sp>
      <p:graphicFrame>
        <p:nvGraphicFramePr>
          <p:cNvPr id="6" name="表格 5"/>
          <p:cNvGraphicFramePr>
            <a:graphicFrameLocks noGrp="1"/>
          </p:cNvGraphicFramePr>
          <p:nvPr>
            <p:extLst>
              <p:ext uri="{D42A27DB-BD31-4B8C-83A1-F6EECF244321}">
                <p14:modId xmlns:p14="http://schemas.microsoft.com/office/powerpoint/2010/main" val="3964822697"/>
              </p:ext>
            </p:extLst>
          </p:nvPr>
        </p:nvGraphicFramePr>
        <p:xfrm>
          <a:off x="107505" y="2317530"/>
          <a:ext cx="8640960" cy="3247698"/>
        </p:xfrm>
        <a:graphic>
          <a:graphicData uri="http://schemas.openxmlformats.org/drawingml/2006/table">
            <a:tbl>
              <a:tblPr/>
              <a:tblGrid>
                <a:gridCol w="1421750"/>
                <a:gridCol w="1072055"/>
                <a:gridCol w="1702676"/>
                <a:gridCol w="1060102"/>
                <a:gridCol w="1028987"/>
                <a:gridCol w="1110505"/>
                <a:gridCol w="1244885"/>
              </a:tblGrid>
              <a:tr h="505463">
                <a:tc>
                  <a:txBody>
                    <a:bodyPr/>
                    <a:lstStyle/>
                    <a:p>
                      <a:pPr algn="ctr">
                        <a:lnSpc>
                          <a:spcPts val="1200"/>
                        </a:lnSpc>
                        <a:spcAft>
                          <a:spcPts val="0"/>
                        </a:spcAft>
                      </a:pPr>
                      <a:endParaRPr lang="en-US" sz="2000" dirty="0">
                        <a:solidFill>
                          <a:srgbClr val="000000"/>
                        </a:solidFill>
                        <a:latin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TW" sz="2000">
                          <a:solidFill>
                            <a:srgbClr val="000000"/>
                          </a:solidFill>
                          <a:latin typeface="新細明體"/>
                          <a:ea typeface="標楷體"/>
                          <a:cs typeface="新細明體"/>
                        </a:rPr>
                        <a:t>住宿費</a:t>
                      </a:r>
                      <a:endParaRPr lang="zh-TW" sz="2000">
                        <a:solidFill>
                          <a:srgbClr val="000000"/>
                        </a:solidFill>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TW" sz="2000">
                          <a:solidFill>
                            <a:srgbClr val="000000"/>
                          </a:solidFill>
                          <a:latin typeface="新細明體"/>
                          <a:ea typeface="標楷體"/>
                          <a:cs typeface="新細明體"/>
                        </a:rPr>
                        <a:t>電費、電話費</a:t>
                      </a:r>
                      <a:endParaRPr lang="zh-TW" sz="2000">
                        <a:solidFill>
                          <a:srgbClr val="000000"/>
                        </a:solidFill>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TW" sz="2000">
                          <a:solidFill>
                            <a:srgbClr val="000000"/>
                          </a:solidFill>
                          <a:latin typeface="新細明體"/>
                          <a:ea typeface="標楷體"/>
                          <a:cs typeface="新細明體"/>
                        </a:rPr>
                        <a:t>保證金</a:t>
                      </a:r>
                      <a:endParaRPr lang="zh-TW" sz="2000">
                        <a:solidFill>
                          <a:srgbClr val="000000"/>
                        </a:solidFill>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tabLst>
                          <a:tab pos="371475" algn="l"/>
                        </a:tabLst>
                      </a:pPr>
                      <a:r>
                        <a:rPr lang="zh-TW" altLang="en-US" sz="2000" dirty="0" smtClean="0">
                          <a:solidFill>
                            <a:srgbClr val="000000"/>
                          </a:solidFill>
                          <a:latin typeface="標楷體" pitchFamily="65" charset="-120"/>
                          <a:ea typeface="標楷體" pitchFamily="65" charset="-120"/>
                          <a:cs typeface="新細明體"/>
                        </a:rPr>
                        <a:t>網路費</a:t>
                      </a:r>
                      <a:endParaRPr lang="zh-TW" sz="2000" dirty="0">
                        <a:solidFill>
                          <a:srgbClr val="000000"/>
                        </a:solidFill>
                        <a:latin typeface="標楷體" pitchFamily="65" charset="-120"/>
                        <a:ea typeface="標楷體" pitchFamily="65"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tabLst>
                          <a:tab pos="371475" algn="l"/>
                        </a:tabLst>
                      </a:pPr>
                      <a:r>
                        <a:rPr lang="zh-TW" sz="2000">
                          <a:solidFill>
                            <a:srgbClr val="000000"/>
                          </a:solidFill>
                          <a:latin typeface="新細明體"/>
                          <a:ea typeface="標楷體"/>
                          <a:cs typeface="新細明體"/>
                        </a:rPr>
                        <a:t>總計</a:t>
                      </a:r>
                      <a:endParaRPr lang="zh-TW" sz="2000">
                        <a:solidFill>
                          <a:srgbClr val="000000"/>
                        </a:solidFill>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TW" sz="2000" b="1" dirty="0">
                          <a:solidFill>
                            <a:srgbClr val="C00000"/>
                          </a:solidFill>
                          <a:latin typeface="新細明體"/>
                          <a:ea typeface="標楷體"/>
                          <a:cs typeface="新細明體"/>
                        </a:rPr>
                        <a:t>可貸金額</a:t>
                      </a:r>
                      <a:endParaRPr lang="zh-TW" sz="2000" dirty="0">
                        <a:solidFill>
                          <a:srgbClr val="C00000"/>
                        </a:solidFill>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1378">
                <a:tc>
                  <a:txBody>
                    <a:bodyPr/>
                    <a:lstStyle/>
                    <a:p>
                      <a:pPr algn="ctr">
                        <a:lnSpc>
                          <a:spcPts val="1200"/>
                        </a:lnSpc>
                        <a:spcAft>
                          <a:spcPts val="0"/>
                        </a:spcAft>
                      </a:pPr>
                      <a:r>
                        <a:rPr lang="zh-TW" sz="2000" b="1" dirty="0">
                          <a:solidFill>
                            <a:srgbClr val="C00000"/>
                          </a:solidFill>
                          <a:latin typeface="新細明體"/>
                          <a:ea typeface="標楷體"/>
                          <a:cs typeface="新細明體"/>
                        </a:rPr>
                        <a:t>學以</a:t>
                      </a:r>
                      <a:r>
                        <a:rPr lang="zh-TW" sz="2000" b="1" dirty="0" smtClean="0">
                          <a:solidFill>
                            <a:srgbClr val="C00000"/>
                          </a:solidFill>
                          <a:latin typeface="新細明體"/>
                          <a:ea typeface="標楷體"/>
                          <a:cs typeface="新細明體"/>
                        </a:rPr>
                        <a:t>軒</a:t>
                      </a:r>
                      <a:endParaRPr lang="en-US" altLang="zh-TW" sz="2000" b="1" dirty="0" smtClean="0">
                        <a:solidFill>
                          <a:srgbClr val="C00000"/>
                        </a:solidFill>
                        <a:latin typeface="新細明體"/>
                        <a:ea typeface="標楷體"/>
                        <a:cs typeface="新細明體"/>
                      </a:endParaRPr>
                    </a:p>
                    <a:p>
                      <a:pPr algn="ctr">
                        <a:lnSpc>
                          <a:spcPts val="1200"/>
                        </a:lnSpc>
                        <a:spcAft>
                          <a:spcPts val="0"/>
                        </a:spcAft>
                      </a:pPr>
                      <a:endParaRPr lang="en-US" altLang="zh-TW" sz="2000" b="1" dirty="0" smtClean="0">
                        <a:solidFill>
                          <a:srgbClr val="C00000"/>
                        </a:solidFill>
                        <a:latin typeface="新細明體"/>
                        <a:ea typeface="標楷體"/>
                        <a:cs typeface="新細明體"/>
                      </a:endParaRPr>
                    </a:p>
                    <a:p>
                      <a:pPr algn="ctr">
                        <a:lnSpc>
                          <a:spcPts val="1200"/>
                        </a:lnSpc>
                        <a:spcAft>
                          <a:spcPts val="0"/>
                        </a:spcAft>
                      </a:pPr>
                      <a:r>
                        <a:rPr lang="zh-TW" sz="2000" b="1" dirty="0" smtClean="0">
                          <a:solidFill>
                            <a:srgbClr val="C00000"/>
                          </a:solidFill>
                          <a:latin typeface="新細明體"/>
                          <a:ea typeface="標楷體"/>
                          <a:cs typeface="新細明體"/>
                        </a:rPr>
                        <a:t>（</a:t>
                      </a:r>
                      <a:r>
                        <a:rPr lang="zh-TW" sz="2000" b="1" dirty="0">
                          <a:solidFill>
                            <a:srgbClr val="C00000"/>
                          </a:solidFill>
                          <a:latin typeface="新細明體"/>
                          <a:ea typeface="標楷體"/>
                          <a:cs typeface="新細明體"/>
                        </a:rPr>
                        <a:t>一宿）</a:t>
                      </a:r>
                      <a:endParaRPr lang="zh-TW" sz="2000" dirty="0">
                        <a:solidFill>
                          <a:srgbClr val="C00000"/>
                        </a:solidFill>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2000">
                          <a:solidFill>
                            <a:srgbClr val="000000"/>
                          </a:solidFill>
                          <a:latin typeface="標楷體"/>
                          <a:cs typeface="新細明體"/>
                        </a:rPr>
                        <a:t>8500</a:t>
                      </a:r>
                      <a:r>
                        <a:rPr lang="zh-TW" sz="2000">
                          <a:solidFill>
                            <a:srgbClr val="000000"/>
                          </a:solidFill>
                          <a:latin typeface="新細明體"/>
                          <a:ea typeface="標楷體"/>
                          <a:cs typeface="新細明體"/>
                        </a:rPr>
                        <a:t>元</a:t>
                      </a:r>
                      <a:endParaRPr lang="zh-TW" sz="2000">
                        <a:solidFill>
                          <a:srgbClr val="000000"/>
                        </a:solidFill>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2000" dirty="0" smtClean="0">
                          <a:solidFill>
                            <a:srgbClr val="000000"/>
                          </a:solidFill>
                          <a:latin typeface="標楷體"/>
                          <a:cs typeface="新細明體"/>
                        </a:rPr>
                        <a:t>1</a:t>
                      </a:r>
                      <a:r>
                        <a:rPr lang="en-US" altLang="zh-TW" sz="2000" dirty="0" smtClean="0">
                          <a:solidFill>
                            <a:srgbClr val="000000"/>
                          </a:solidFill>
                          <a:latin typeface="標楷體"/>
                          <a:cs typeface="新細明體"/>
                        </a:rPr>
                        <a:t>5</a:t>
                      </a:r>
                      <a:r>
                        <a:rPr lang="en-US" sz="2000" dirty="0" smtClean="0">
                          <a:solidFill>
                            <a:srgbClr val="000000"/>
                          </a:solidFill>
                          <a:latin typeface="標楷體"/>
                          <a:cs typeface="新細明體"/>
                        </a:rPr>
                        <a:t>00</a:t>
                      </a:r>
                      <a:r>
                        <a:rPr lang="zh-TW" sz="2000" dirty="0">
                          <a:solidFill>
                            <a:srgbClr val="000000"/>
                          </a:solidFill>
                          <a:latin typeface="新細明體"/>
                          <a:ea typeface="標楷體"/>
                          <a:cs typeface="新細明體"/>
                        </a:rPr>
                        <a:t>元</a:t>
                      </a:r>
                      <a:endParaRPr lang="zh-TW" sz="2000" dirty="0">
                        <a:solidFill>
                          <a:srgbClr val="000000"/>
                        </a:solidFill>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2000" dirty="0">
                          <a:solidFill>
                            <a:srgbClr val="000000"/>
                          </a:solidFill>
                          <a:latin typeface="標楷體"/>
                          <a:cs typeface="新細明體"/>
                        </a:rPr>
                        <a:t>1000</a:t>
                      </a:r>
                      <a:r>
                        <a:rPr lang="zh-TW" sz="2000" dirty="0">
                          <a:solidFill>
                            <a:srgbClr val="000000"/>
                          </a:solidFill>
                          <a:latin typeface="新細明體"/>
                          <a:ea typeface="標楷體"/>
                          <a:cs typeface="新細明體"/>
                        </a:rPr>
                        <a:t>元</a:t>
                      </a:r>
                      <a:endParaRPr lang="zh-TW" sz="2000" dirty="0">
                        <a:solidFill>
                          <a:srgbClr val="000000"/>
                        </a:solidFill>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endParaRPr lang="en-US" altLang="zh-TW" sz="2000" dirty="0" smtClean="0">
                        <a:solidFill>
                          <a:srgbClr val="000000"/>
                        </a:solidFill>
                        <a:latin typeface="標楷體"/>
                        <a:cs typeface="新細明體"/>
                      </a:endParaRPr>
                    </a:p>
                    <a:p>
                      <a:pPr marL="0" marR="0" indent="0" algn="ctr" defTabSz="914400" rtl="0" eaLnBrk="1" fontAlgn="auto" latinLnBrk="0" hangingPunct="1">
                        <a:lnSpc>
                          <a:spcPts val="1200"/>
                        </a:lnSpc>
                        <a:spcBef>
                          <a:spcPts val="0"/>
                        </a:spcBef>
                        <a:spcAft>
                          <a:spcPts val="0"/>
                        </a:spcAft>
                        <a:buClrTx/>
                        <a:buSzTx/>
                        <a:buFontTx/>
                        <a:buNone/>
                        <a:tabLst/>
                        <a:defRPr/>
                      </a:pPr>
                      <a:r>
                        <a:rPr lang="en-US" altLang="zh-TW" sz="2000" dirty="0" smtClean="0">
                          <a:solidFill>
                            <a:srgbClr val="000000"/>
                          </a:solidFill>
                          <a:latin typeface="標楷體"/>
                          <a:cs typeface="新細明體"/>
                        </a:rPr>
                        <a:t>1000</a:t>
                      </a:r>
                      <a:r>
                        <a:rPr lang="zh-TW" altLang="zh-TW" sz="2000" dirty="0" smtClean="0">
                          <a:solidFill>
                            <a:srgbClr val="000000"/>
                          </a:solidFill>
                          <a:latin typeface="新細明體"/>
                          <a:ea typeface="標楷體"/>
                          <a:cs typeface="新細明體"/>
                        </a:rPr>
                        <a:t>元</a:t>
                      </a:r>
                      <a:endParaRPr lang="zh-TW" altLang="zh-TW" sz="2000" dirty="0" smtClean="0">
                        <a:solidFill>
                          <a:srgbClr val="000000"/>
                        </a:solidFill>
                        <a:latin typeface="新細明體"/>
                        <a:cs typeface="新細明體"/>
                      </a:endParaRPr>
                    </a:p>
                    <a:p>
                      <a:pPr algn="ctr">
                        <a:lnSpc>
                          <a:spcPts val="1200"/>
                        </a:lnSpc>
                        <a:spcAft>
                          <a:spcPts val="0"/>
                        </a:spcAft>
                      </a:pPr>
                      <a:endParaRPr lang="zh-TW" sz="2000" dirty="0">
                        <a:solidFill>
                          <a:srgbClr val="000000"/>
                        </a:solidFill>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2000" dirty="0" smtClean="0">
                          <a:solidFill>
                            <a:srgbClr val="000000"/>
                          </a:solidFill>
                          <a:latin typeface="標楷體"/>
                          <a:cs typeface="新細明體"/>
                        </a:rPr>
                        <a:t>1</a:t>
                      </a:r>
                      <a:r>
                        <a:rPr lang="en-US" altLang="zh-TW" sz="2000" dirty="0" smtClean="0">
                          <a:solidFill>
                            <a:srgbClr val="000000"/>
                          </a:solidFill>
                          <a:latin typeface="標楷體"/>
                          <a:cs typeface="新細明體"/>
                        </a:rPr>
                        <a:t>20</a:t>
                      </a:r>
                      <a:r>
                        <a:rPr lang="en-US" sz="2000" dirty="0" smtClean="0">
                          <a:solidFill>
                            <a:srgbClr val="000000"/>
                          </a:solidFill>
                          <a:latin typeface="標楷體"/>
                          <a:cs typeface="新細明體"/>
                        </a:rPr>
                        <a:t>00</a:t>
                      </a:r>
                      <a:r>
                        <a:rPr lang="zh-TW" sz="2000" dirty="0">
                          <a:solidFill>
                            <a:srgbClr val="000000"/>
                          </a:solidFill>
                          <a:latin typeface="新細明體"/>
                          <a:ea typeface="標楷體"/>
                          <a:cs typeface="新細明體"/>
                        </a:rPr>
                        <a:t>元</a:t>
                      </a:r>
                      <a:endParaRPr lang="zh-TW" sz="2000" dirty="0">
                        <a:solidFill>
                          <a:srgbClr val="000000"/>
                        </a:solidFill>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altLang="zh-TW" sz="2000" b="1" dirty="0" smtClean="0">
                          <a:solidFill>
                            <a:srgbClr val="C00000"/>
                          </a:solidFill>
                          <a:latin typeface="標楷體"/>
                          <a:cs typeface="新細明體"/>
                        </a:rPr>
                        <a:t>85</a:t>
                      </a:r>
                      <a:r>
                        <a:rPr lang="en-US" sz="2000" b="1" dirty="0" smtClean="0">
                          <a:solidFill>
                            <a:srgbClr val="C00000"/>
                          </a:solidFill>
                          <a:latin typeface="標楷體"/>
                          <a:cs typeface="新細明體"/>
                        </a:rPr>
                        <a:t>00</a:t>
                      </a:r>
                      <a:r>
                        <a:rPr lang="zh-TW" sz="2000" b="1" dirty="0">
                          <a:solidFill>
                            <a:srgbClr val="C00000"/>
                          </a:solidFill>
                          <a:latin typeface="新細明體"/>
                          <a:ea typeface="標楷體"/>
                          <a:cs typeface="新細明體"/>
                        </a:rPr>
                        <a:t>元</a:t>
                      </a:r>
                      <a:endParaRPr lang="zh-TW" sz="2000" dirty="0">
                        <a:solidFill>
                          <a:srgbClr val="C00000"/>
                        </a:solidFill>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9257">
                <a:tc>
                  <a:txBody>
                    <a:bodyPr/>
                    <a:lstStyle/>
                    <a:p>
                      <a:pPr algn="ctr">
                        <a:lnSpc>
                          <a:spcPts val="1200"/>
                        </a:lnSpc>
                        <a:spcAft>
                          <a:spcPts val="0"/>
                        </a:spcAft>
                      </a:pPr>
                      <a:r>
                        <a:rPr lang="zh-TW" sz="2000" b="1" dirty="0">
                          <a:solidFill>
                            <a:srgbClr val="C00000"/>
                          </a:solidFill>
                          <a:latin typeface="新細明體"/>
                          <a:ea typeface="標楷體"/>
                          <a:cs typeface="新細明體"/>
                        </a:rPr>
                        <a:t>安以</a:t>
                      </a:r>
                      <a:r>
                        <a:rPr lang="zh-TW" sz="2000" b="1" dirty="0" smtClean="0">
                          <a:solidFill>
                            <a:srgbClr val="C00000"/>
                          </a:solidFill>
                          <a:latin typeface="新細明體"/>
                          <a:ea typeface="標楷體"/>
                          <a:cs typeface="新細明體"/>
                        </a:rPr>
                        <a:t>軒</a:t>
                      </a:r>
                      <a:endParaRPr lang="en-US" altLang="zh-TW" sz="2000" b="1" dirty="0" smtClean="0">
                        <a:solidFill>
                          <a:srgbClr val="C00000"/>
                        </a:solidFill>
                        <a:latin typeface="新細明體"/>
                        <a:ea typeface="標楷體"/>
                        <a:cs typeface="新細明體"/>
                      </a:endParaRPr>
                    </a:p>
                    <a:p>
                      <a:pPr algn="ctr">
                        <a:lnSpc>
                          <a:spcPts val="1200"/>
                        </a:lnSpc>
                        <a:spcAft>
                          <a:spcPts val="0"/>
                        </a:spcAft>
                      </a:pPr>
                      <a:endParaRPr lang="en-US" altLang="zh-TW" sz="2000" b="1" dirty="0" smtClean="0">
                        <a:solidFill>
                          <a:srgbClr val="C00000"/>
                        </a:solidFill>
                        <a:latin typeface="新細明體"/>
                        <a:ea typeface="標楷體"/>
                        <a:cs typeface="新細明體"/>
                      </a:endParaRPr>
                    </a:p>
                    <a:p>
                      <a:pPr algn="ctr">
                        <a:lnSpc>
                          <a:spcPts val="1200"/>
                        </a:lnSpc>
                        <a:spcAft>
                          <a:spcPts val="0"/>
                        </a:spcAft>
                      </a:pPr>
                      <a:r>
                        <a:rPr lang="zh-TW" sz="2000" b="1" dirty="0" smtClean="0">
                          <a:solidFill>
                            <a:srgbClr val="C00000"/>
                          </a:solidFill>
                          <a:latin typeface="新細明體"/>
                          <a:ea typeface="標楷體"/>
                          <a:cs typeface="新細明體"/>
                        </a:rPr>
                        <a:t>（</a:t>
                      </a:r>
                      <a:r>
                        <a:rPr lang="zh-TW" sz="2000" b="1" dirty="0">
                          <a:solidFill>
                            <a:srgbClr val="C00000"/>
                          </a:solidFill>
                          <a:latin typeface="新細明體"/>
                          <a:ea typeface="標楷體"/>
                          <a:cs typeface="新細明體"/>
                        </a:rPr>
                        <a:t>二宿）</a:t>
                      </a:r>
                      <a:endParaRPr lang="zh-TW" sz="2000" dirty="0">
                        <a:solidFill>
                          <a:srgbClr val="C00000"/>
                        </a:solidFill>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2000" dirty="0">
                          <a:solidFill>
                            <a:srgbClr val="000000"/>
                          </a:solidFill>
                          <a:latin typeface="標楷體"/>
                          <a:cs typeface="新細明體"/>
                        </a:rPr>
                        <a:t>10500</a:t>
                      </a:r>
                      <a:r>
                        <a:rPr lang="zh-TW" sz="2000" dirty="0">
                          <a:solidFill>
                            <a:srgbClr val="000000"/>
                          </a:solidFill>
                          <a:latin typeface="新細明體"/>
                          <a:ea typeface="標楷體"/>
                          <a:cs typeface="新細明體"/>
                        </a:rPr>
                        <a:t>元</a:t>
                      </a:r>
                      <a:endParaRPr lang="zh-TW" sz="2000" dirty="0">
                        <a:solidFill>
                          <a:srgbClr val="000000"/>
                        </a:solidFill>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2000" dirty="0" smtClean="0">
                          <a:solidFill>
                            <a:srgbClr val="000000"/>
                          </a:solidFill>
                          <a:latin typeface="標楷體"/>
                          <a:cs typeface="新細明體"/>
                        </a:rPr>
                        <a:t>1</a:t>
                      </a:r>
                      <a:r>
                        <a:rPr lang="en-US" altLang="zh-TW" sz="2000" dirty="0" smtClean="0">
                          <a:solidFill>
                            <a:srgbClr val="000000"/>
                          </a:solidFill>
                          <a:latin typeface="標楷體"/>
                          <a:cs typeface="新細明體"/>
                        </a:rPr>
                        <a:t>50</a:t>
                      </a:r>
                      <a:r>
                        <a:rPr lang="en-US" sz="2000" dirty="0" smtClean="0">
                          <a:solidFill>
                            <a:srgbClr val="000000"/>
                          </a:solidFill>
                          <a:latin typeface="標楷體"/>
                          <a:cs typeface="新細明體"/>
                        </a:rPr>
                        <a:t>0</a:t>
                      </a:r>
                      <a:r>
                        <a:rPr lang="zh-TW" sz="2000" dirty="0">
                          <a:solidFill>
                            <a:srgbClr val="000000"/>
                          </a:solidFill>
                          <a:latin typeface="新細明體"/>
                          <a:ea typeface="標楷體"/>
                          <a:cs typeface="新細明體"/>
                        </a:rPr>
                        <a:t>元</a:t>
                      </a:r>
                      <a:endParaRPr lang="zh-TW" sz="2000" dirty="0">
                        <a:solidFill>
                          <a:srgbClr val="000000"/>
                        </a:solidFill>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2000">
                          <a:solidFill>
                            <a:srgbClr val="000000"/>
                          </a:solidFill>
                          <a:latin typeface="標楷體"/>
                          <a:cs typeface="新細明體"/>
                        </a:rPr>
                        <a:t>1000</a:t>
                      </a:r>
                      <a:r>
                        <a:rPr lang="zh-TW" sz="2000">
                          <a:solidFill>
                            <a:srgbClr val="000000"/>
                          </a:solidFill>
                          <a:latin typeface="新細明體"/>
                          <a:ea typeface="標楷體"/>
                          <a:cs typeface="新細明體"/>
                        </a:rPr>
                        <a:t>元</a:t>
                      </a:r>
                      <a:endParaRPr lang="zh-TW" sz="2000">
                        <a:solidFill>
                          <a:srgbClr val="000000"/>
                        </a:solidFill>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endParaRPr lang="en-US" altLang="zh-TW" sz="2000" dirty="0" smtClean="0">
                        <a:solidFill>
                          <a:srgbClr val="000000"/>
                        </a:solidFill>
                        <a:latin typeface="標楷體"/>
                        <a:cs typeface="新細明體"/>
                      </a:endParaRPr>
                    </a:p>
                    <a:p>
                      <a:pPr marL="0" marR="0" indent="0" algn="ctr" defTabSz="914400" rtl="0" eaLnBrk="1" fontAlgn="auto" latinLnBrk="0" hangingPunct="1">
                        <a:lnSpc>
                          <a:spcPts val="1200"/>
                        </a:lnSpc>
                        <a:spcBef>
                          <a:spcPts val="0"/>
                        </a:spcBef>
                        <a:spcAft>
                          <a:spcPts val="0"/>
                        </a:spcAft>
                        <a:buClrTx/>
                        <a:buSzTx/>
                        <a:buFontTx/>
                        <a:buNone/>
                        <a:tabLst/>
                        <a:defRPr/>
                      </a:pPr>
                      <a:r>
                        <a:rPr lang="en-US" altLang="zh-TW" sz="2000" dirty="0" smtClean="0">
                          <a:solidFill>
                            <a:srgbClr val="000000"/>
                          </a:solidFill>
                          <a:latin typeface="標楷體"/>
                          <a:cs typeface="新細明體"/>
                        </a:rPr>
                        <a:t>1000</a:t>
                      </a:r>
                      <a:r>
                        <a:rPr lang="zh-TW" altLang="zh-TW" sz="2000" dirty="0" smtClean="0">
                          <a:solidFill>
                            <a:srgbClr val="000000"/>
                          </a:solidFill>
                          <a:latin typeface="新細明體"/>
                          <a:ea typeface="標楷體"/>
                          <a:cs typeface="新細明體"/>
                        </a:rPr>
                        <a:t>元</a:t>
                      </a:r>
                      <a:endParaRPr lang="zh-TW" altLang="zh-TW" sz="2000" dirty="0" smtClean="0">
                        <a:solidFill>
                          <a:srgbClr val="000000"/>
                        </a:solidFill>
                        <a:latin typeface="新細明體"/>
                        <a:cs typeface="新細明體"/>
                      </a:endParaRPr>
                    </a:p>
                    <a:p>
                      <a:pPr algn="ctr">
                        <a:lnSpc>
                          <a:spcPts val="1200"/>
                        </a:lnSpc>
                        <a:spcAft>
                          <a:spcPts val="0"/>
                        </a:spcAft>
                      </a:pPr>
                      <a:endParaRPr lang="zh-TW" sz="2000" dirty="0">
                        <a:solidFill>
                          <a:srgbClr val="000000"/>
                        </a:solidFill>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2000" dirty="0" smtClean="0">
                          <a:solidFill>
                            <a:srgbClr val="000000"/>
                          </a:solidFill>
                          <a:latin typeface="標楷體"/>
                          <a:cs typeface="新細明體"/>
                        </a:rPr>
                        <a:t>1</a:t>
                      </a:r>
                      <a:r>
                        <a:rPr lang="en-US" altLang="zh-TW" sz="2000" dirty="0" smtClean="0">
                          <a:solidFill>
                            <a:srgbClr val="000000"/>
                          </a:solidFill>
                          <a:latin typeface="標楷體"/>
                          <a:cs typeface="新細明體"/>
                        </a:rPr>
                        <a:t>40</a:t>
                      </a:r>
                      <a:r>
                        <a:rPr lang="en-US" sz="2000" dirty="0" smtClean="0">
                          <a:solidFill>
                            <a:srgbClr val="000000"/>
                          </a:solidFill>
                          <a:latin typeface="標楷體"/>
                          <a:cs typeface="新細明體"/>
                        </a:rPr>
                        <a:t>00</a:t>
                      </a:r>
                      <a:r>
                        <a:rPr lang="zh-TW" sz="2000" dirty="0">
                          <a:solidFill>
                            <a:srgbClr val="000000"/>
                          </a:solidFill>
                          <a:latin typeface="新細明體"/>
                          <a:ea typeface="標楷體"/>
                          <a:cs typeface="新細明體"/>
                        </a:rPr>
                        <a:t>元</a:t>
                      </a:r>
                      <a:endParaRPr lang="zh-TW" sz="2000" dirty="0">
                        <a:solidFill>
                          <a:srgbClr val="000000"/>
                        </a:solidFill>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2000" b="1" dirty="0">
                          <a:solidFill>
                            <a:srgbClr val="C00000"/>
                          </a:solidFill>
                          <a:latin typeface="標楷體"/>
                          <a:cs typeface="新細明體"/>
                        </a:rPr>
                        <a:t>10500</a:t>
                      </a:r>
                      <a:r>
                        <a:rPr lang="zh-TW" sz="2000" b="1" dirty="0">
                          <a:solidFill>
                            <a:srgbClr val="C00000"/>
                          </a:solidFill>
                          <a:latin typeface="新細明體"/>
                          <a:ea typeface="標楷體"/>
                          <a:cs typeface="新細明體"/>
                        </a:rPr>
                        <a:t>元</a:t>
                      </a:r>
                      <a:endParaRPr lang="zh-TW" sz="2000" dirty="0">
                        <a:solidFill>
                          <a:srgbClr val="C00000"/>
                        </a:solidFill>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0821">
                <a:tc>
                  <a:txBody>
                    <a:bodyPr/>
                    <a:lstStyle/>
                    <a:p>
                      <a:pPr algn="l">
                        <a:lnSpc>
                          <a:spcPts val="1200"/>
                        </a:lnSpc>
                        <a:spcAft>
                          <a:spcPts val="0"/>
                        </a:spcAft>
                      </a:pPr>
                      <a:r>
                        <a:rPr lang="zh-TW" altLang="en-US" sz="2000" b="1" dirty="0" smtClean="0">
                          <a:solidFill>
                            <a:srgbClr val="C00000"/>
                          </a:solidFill>
                          <a:latin typeface="標楷體" pitchFamily="65" charset="-120"/>
                          <a:ea typeface="標楷體" pitchFamily="65" charset="-120"/>
                          <a:cs typeface="新細明體"/>
                        </a:rPr>
                        <a:t>史丹</a:t>
                      </a:r>
                      <a:r>
                        <a:rPr lang="zh-TW" altLang="en-US" sz="2000" b="1" smtClean="0">
                          <a:solidFill>
                            <a:srgbClr val="C00000"/>
                          </a:solidFill>
                          <a:latin typeface="標楷體" pitchFamily="65" charset="-120"/>
                          <a:ea typeface="標楷體" pitchFamily="65" charset="-120"/>
                          <a:cs typeface="新細明體"/>
                        </a:rPr>
                        <a:t>佛學舍  </a:t>
                      </a:r>
                      <a:endParaRPr lang="zh-TW" sz="2000" b="1" dirty="0">
                        <a:solidFill>
                          <a:srgbClr val="C00000"/>
                        </a:solidFill>
                        <a:latin typeface="標楷體" pitchFamily="65" charset="-120"/>
                        <a:ea typeface="標楷體" pitchFamily="65"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altLang="zh-TW" sz="2000" dirty="0" smtClean="0">
                          <a:solidFill>
                            <a:srgbClr val="000000"/>
                          </a:solidFill>
                          <a:latin typeface="標楷體" pitchFamily="65" charset="-120"/>
                          <a:ea typeface="標楷體" pitchFamily="65" charset="-120"/>
                          <a:cs typeface="新細明體"/>
                        </a:rPr>
                        <a:t>12000</a:t>
                      </a:r>
                      <a:r>
                        <a:rPr lang="zh-TW" altLang="en-US" sz="2000" dirty="0" smtClean="0">
                          <a:solidFill>
                            <a:srgbClr val="000000"/>
                          </a:solidFill>
                          <a:latin typeface="標楷體" pitchFamily="65" charset="-120"/>
                          <a:ea typeface="標楷體" pitchFamily="65" charset="-120"/>
                          <a:cs typeface="新細明體"/>
                        </a:rPr>
                        <a:t>元</a:t>
                      </a:r>
                      <a:endParaRPr lang="zh-TW" sz="2000" dirty="0">
                        <a:solidFill>
                          <a:srgbClr val="000000"/>
                        </a:solidFill>
                        <a:latin typeface="標楷體" pitchFamily="65" charset="-120"/>
                        <a:ea typeface="標楷體" pitchFamily="65"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altLang="zh-TW" sz="2000" dirty="0" smtClean="0">
                          <a:solidFill>
                            <a:srgbClr val="000000"/>
                          </a:solidFill>
                          <a:latin typeface="標楷體" pitchFamily="65" charset="-120"/>
                          <a:ea typeface="標楷體" pitchFamily="65" charset="-120"/>
                          <a:cs typeface="新細明體"/>
                        </a:rPr>
                        <a:t>2500</a:t>
                      </a:r>
                      <a:r>
                        <a:rPr lang="zh-TW" altLang="en-US" sz="2000" dirty="0" smtClean="0">
                          <a:solidFill>
                            <a:srgbClr val="000000"/>
                          </a:solidFill>
                          <a:latin typeface="標楷體" pitchFamily="65" charset="-120"/>
                          <a:ea typeface="標楷體" pitchFamily="65" charset="-120"/>
                          <a:cs typeface="新細明體"/>
                        </a:rPr>
                        <a:t>元</a:t>
                      </a:r>
                      <a:endParaRPr lang="zh-TW" sz="2000" dirty="0">
                        <a:solidFill>
                          <a:srgbClr val="000000"/>
                        </a:solidFill>
                        <a:latin typeface="標楷體" pitchFamily="65" charset="-120"/>
                        <a:ea typeface="標楷體" pitchFamily="65"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altLang="zh-TW" sz="2000" dirty="0" smtClean="0">
                          <a:solidFill>
                            <a:srgbClr val="000000"/>
                          </a:solidFill>
                          <a:latin typeface="標楷體" pitchFamily="65" charset="-120"/>
                          <a:ea typeface="標楷體" pitchFamily="65" charset="-120"/>
                          <a:cs typeface="新細明體"/>
                        </a:rPr>
                        <a:t>1000</a:t>
                      </a:r>
                      <a:r>
                        <a:rPr lang="zh-TW" altLang="en-US" sz="2000" dirty="0" smtClean="0">
                          <a:solidFill>
                            <a:srgbClr val="000000"/>
                          </a:solidFill>
                          <a:latin typeface="標楷體" pitchFamily="65" charset="-120"/>
                          <a:ea typeface="標楷體" pitchFamily="65" charset="-120"/>
                          <a:cs typeface="新細明體"/>
                        </a:rPr>
                        <a:t>元</a:t>
                      </a:r>
                      <a:endParaRPr lang="zh-TW" sz="2000" dirty="0">
                        <a:solidFill>
                          <a:srgbClr val="000000"/>
                        </a:solidFill>
                        <a:latin typeface="標楷體" pitchFamily="65" charset="-120"/>
                        <a:ea typeface="標楷體" pitchFamily="65"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endParaRPr lang="en-US" altLang="zh-TW" sz="2000" dirty="0" smtClean="0">
                        <a:solidFill>
                          <a:srgbClr val="000000"/>
                        </a:solidFill>
                        <a:latin typeface="標楷體"/>
                        <a:cs typeface="新細明體"/>
                      </a:endParaRPr>
                    </a:p>
                    <a:p>
                      <a:pPr marL="0" marR="0" indent="0" algn="ctr" defTabSz="914400" rtl="0" eaLnBrk="1" fontAlgn="auto" latinLnBrk="0" hangingPunct="1">
                        <a:lnSpc>
                          <a:spcPts val="1200"/>
                        </a:lnSpc>
                        <a:spcBef>
                          <a:spcPts val="0"/>
                        </a:spcBef>
                        <a:spcAft>
                          <a:spcPts val="0"/>
                        </a:spcAft>
                        <a:buClrTx/>
                        <a:buSzTx/>
                        <a:buFontTx/>
                        <a:buNone/>
                        <a:tabLst/>
                        <a:defRPr/>
                      </a:pPr>
                      <a:r>
                        <a:rPr lang="en-US" altLang="zh-TW" sz="2000" dirty="0" smtClean="0">
                          <a:solidFill>
                            <a:srgbClr val="000000"/>
                          </a:solidFill>
                          <a:latin typeface="標楷體"/>
                          <a:cs typeface="新細明體"/>
                        </a:rPr>
                        <a:t>1000</a:t>
                      </a:r>
                      <a:r>
                        <a:rPr lang="zh-TW" altLang="zh-TW" sz="2000" dirty="0" smtClean="0">
                          <a:solidFill>
                            <a:srgbClr val="000000"/>
                          </a:solidFill>
                          <a:latin typeface="新細明體"/>
                          <a:ea typeface="標楷體"/>
                          <a:cs typeface="新細明體"/>
                        </a:rPr>
                        <a:t>元</a:t>
                      </a:r>
                      <a:endParaRPr lang="zh-TW" altLang="zh-TW" sz="2000" dirty="0" smtClean="0">
                        <a:solidFill>
                          <a:srgbClr val="000000"/>
                        </a:solidFill>
                        <a:latin typeface="新細明體"/>
                        <a:cs typeface="新細明體"/>
                      </a:endParaRPr>
                    </a:p>
                    <a:p>
                      <a:pPr algn="ctr">
                        <a:lnSpc>
                          <a:spcPts val="1200"/>
                        </a:lnSpc>
                        <a:spcAft>
                          <a:spcPts val="0"/>
                        </a:spcAft>
                      </a:pPr>
                      <a:endParaRPr lang="zh-TW" sz="2000" dirty="0">
                        <a:solidFill>
                          <a:srgbClr val="000000"/>
                        </a:solidFill>
                        <a:latin typeface="標楷體" pitchFamily="65" charset="-120"/>
                        <a:ea typeface="標楷體" pitchFamily="65"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altLang="zh-TW" sz="2000" dirty="0" smtClean="0">
                          <a:solidFill>
                            <a:srgbClr val="000000"/>
                          </a:solidFill>
                          <a:latin typeface="標楷體" pitchFamily="65" charset="-120"/>
                          <a:ea typeface="標楷體" pitchFamily="65" charset="-120"/>
                          <a:cs typeface="新細明體"/>
                        </a:rPr>
                        <a:t>16500</a:t>
                      </a:r>
                      <a:r>
                        <a:rPr lang="zh-TW" altLang="en-US" sz="2000" dirty="0" smtClean="0">
                          <a:solidFill>
                            <a:srgbClr val="000000"/>
                          </a:solidFill>
                          <a:latin typeface="標楷體" pitchFamily="65" charset="-120"/>
                          <a:ea typeface="標楷體" pitchFamily="65" charset="-120"/>
                          <a:cs typeface="新細明體"/>
                        </a:rPr>
                        <a:t>元</a:t>
                      </a:r>
                      <a:endParaRPr lang="zh-TW" sz="2000" dirty="0">
                        <a:solidFill>
                          <a:srgbClr val="000000"/>
                        </a:solidFill>
                        <a:latin typeface="標楷體" pitchFamily="65" charset="-120"/>
                        <a:ea typeface="標楷體" pitchFamily="65"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altLang="zh-TW" sz="2000" b="1" dirty="0" smtClean="0">
                          <a:solidFill>
                            <a:srgbClr val="C00000"/>
                          </a:solidFill>
                          <a:latin typeface="標楷體" pitchFamily="65" charset="-120"/>
                          <a:ea typeface="標楷體" pitchFamily="65" charset="-120"/>
                          <a:cs typeface="新細明體"/>
                        </a:rPr>
                        <a:t>12000</a:t>
                      </a:r>
                      <a:r>
                        <a:rPr lang="zh-TW" altLang="en-US" sz="2000" dirty="0" smtClean="0">
                          <a:solidFill>
                            <a:srgbClr val="FF0000"/>
                          </a:solidFill>
                          <a:latin typeface="標楷體" pitchFamily="65" charset="-120"/>
                          <a:ea typeface="標楷體" pitchFamily="65" charset="-120"/>
                          <a:cs typeface="新細明體"/>
                        </a:rPr>
                        <a:t>元</a:t>
                      </a:r>
                      <a:endParaRPr lang="zh-TW" sz="2000" b="1" dirty="0">
                        <a:solidFill>
                          <a:srgbClr val="FF0000"/>
                        </a:solidFill>
                        <a:latin typeface="標楷體" pitchFamily="65" charset="-120"/>
                        <a:ea typeface="標楷體" pitchFamily="65"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779">
                <a:tc gridSpan="6">
                  <a:txBody>
                    <a:bodyPr/>
                    <a:lstStyle/>
                    <a:p>
                      <a:pPr algn="ctr">
                        <a:lnSpc>
                          <a:spcPts val="1200"/>
                        </a:lnSpc>
                        <a:spcAft>
                          <a:spcPts val="0"/>
                        </a:spcAft>
                      </a:pPr>
                      <a:r>
                        <a:rPr lang="zh-TW" sz="2000" b="1" dirty="0">
                          <a:solidFill>
                            <a:srgbClr val="C00000"/>
                          </a:solidFill>
                          <a:latin typeface="新細明體"/>
                          <a:ea typeface="標楷體"/>
                          <a:cs typeface="新細明體"/>
                        </a:rPr>
                        <a:t>校外住宿</a:t>
                      </a:r>
                      <a:endParaRPr lang="zh-TW" sz="2000" dirty="0">
                        <a:solidFill>
                          <a:srgbClr val="C00000"/>
                        </a:solidFill>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200"/>
                        </a:lnSpc>
                        <a:spcAft>
                          <a:spcPts val="0"/>
                        </a:spcAft>
                      </a:pPr>
                      <a:r>
                        <a:rPr lang="en-US" sz="2000" b="1" dirty="0" smtClean="0">
                          <a:solidFill>
                            <a:srgbClr val="C00000"/>
                          </a:solidFill>
                          <a:latin typeface="標楷體"/>
                          <a:cs typeface="新細明體"/>
                        </a:rPr>
                        <a:t>1</a:t>
                      </a:r>
                      <a:r>
                        <a:rPr lang="en-US" altLang="zh-TW" sz="2000" b="1" dirty="0" smtClean="0">
                          <a:solidFill>
                            <a:srgbClr val="C00000"/>
                          </a:solidFill>
                          <a:latin typeface="標楷體"/>
                          <a:cs typeface="新細明體"/>
                        </a:rPr>
                        <a:t>2000</a:t>
                      </a:r>
                      <a:r>
                        <a:rPr lang="zh-TW" sz="2000" b="1" dirty="0" smtClean="0">
                          <a:solidFill>
                            <a:srgbClr val="C00000"/>
                          </a:solidFill>
                          <a:latin typeface="新細明體"/>
                          <a:ea typeface="標楷體"/>
                          <a:cs typeface="新細明體"/>
                        </a:rPr>
                        <a:t>元</a:t>
                      </a:r>
                      <a:endParaRPr lang="zh-TW" sz="2000" dirty="0">
                        <a:solidFill>
                          <a:srgbClr val="C00000"/>
                        </a:solidFill>
                        <a:latin typeface="新細明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2"/>
          <p:cNvSpPr>
            <a:spLocks noChangeArrowheads="1"/>
          </p:cNvSpPr>
          <p:nvPr/>
        </p:nvSpPr>
        <p:spPr bwMode="auto">
          <a:xfrm>
            <a:off x="539552" y="5661248"/>
            <a:ext cx="799288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304800" algn="l"/>
              </a:tabLst>
            </a:pPr>
            <a:r>
              <a:rPr kumimoji="1" lang="zh-TW" altLang="en-US" sz="2000" dirty="0" smtClean="0">
                <a:solidFill>
                  <a:srgbClr val="C00000"/>
                </a:solidFill>
                <a:latin typeface="標楷體" pitchFamily="65" charset="-120"/>
                <a:ea typeface="標楷體" pitchFamily="65" charset="-120"/>
              </a:rPr>
              <a:t>註</a:t>
            </a:r>
            <a:r>
              <a:rPr kumimoji="1" lang="en-US" altLang="zh-TW" sz="2000" dirty="0" smtClean="0">
                <a:solidFill>
                  <a:srgbClr val="C00000"/>
                </a:solidFill>
                <a:latin typeface="標楷體" pitchFamily="65" charset="-120"/>
                <a:ea typeface="標楷體" pitchFamily="65" charset="-120"/>
              </a:rPr>
              <a:t>:1.</a:t>
            </a:r>
            <a:r>
              <a:rPr kumimoji="1" lang="zh-TW" altLang="en-US" sz="2000" dirty="0" smtClean="0">
                <a:solidFill>
                  <a:srgbClr val="002060"/>
                </a:solidFill>
                <a:latin typeface="標楷體" pitchFamily="65" charset="-120"/>
                <a:ea typeface="標楷體" pitchFamily="65" charset="-120"/>
              </a:rPr>
              <a:t>若加貸書籍費及校外住宿費，須先行繳交其費用，待期末銀行</a:t>
            </a:r>
            <a:endParaRPr kumimoji="1" lang="en-US" altLang="zh-TW" sz="2000" dirty="0" smtClean="0">
              <a:solidFill>
                <a:srgbClr val="002060"/>
              </a:solidFill>
              <a:latin typeface="標楷體" pitchFamily="65" charset="-120"/>
              <a:ea typeface="標楷體" pitchFamily="65" charset="-120"/>
            </a:endParaRPr>
          </a:p>
          <a:p>
            <a:pPr marL="0" marR="0" lvl="0" indent="0" algn="l" defTabSz="914400" rtl="0" eaLnBrk="1" fontAlgn="base" latinLnBrk="0" hangingPunct="1">
              <a:lnSpc>
                <a:spcPct val="100000"/>
              </a:lnSpc>
              <a:spcBef>
                <a:spcPct val="0"/>
              </a:spcBef>
              <a:spcAft>
                <a:spcPct val="0"/>
              </a:spcAft>
              <a:buClrTx/>
              <a:buSzTx/>
              <a:tabLst>
                <a:tab pos="304800" algn="l"/>
              </a:tabLst>
            </a:pPr>
            <a:r>
              <a:rPr kumimoji="1" lang="zh-TW" altLang="en-US" sz="2000" dirty="0">
                <a:solidFill>
                  <a:srgbClr val="002060"/>
                </a:solidFill>
                <a:latin typeface="標楷體" pitchFamily="65" charset="-120"/>
                <a:ea typeface="標楷體" pitchFamily="65" charset="-120"/>
              </a:rPr>
              <a:t>　</a:t>
            </a:r>
            <a:r>
              <a:rPr kumimoji="1" lang="zh-TW" altLang="en-US" sz="2000" dirty="0" smtClean="0">
                <a:solidFill>
                  <a:srgbClr val="002060"/>
                </a:solidFill>
                <a:latin typeface="標楷體" pitchFamily="65" charset="-120"/>
                <a:ea typeface="標楷體" pitchFamily="65" charset="-120"/>
              </a:rPr>
              <a:t>　撥款後再行退費</a:t>
            </a:r>
            <a:endParaRPr kumimoji="1" lang="en-US" altLang="zh-TW" sz="2000" dirty="0" smtClean="0">
              <a:solidFill>
                <a:srgbClr val="002060"/>
              </a:solidFill>
              <a:latin typeface="標楷體" pitchFamily="65" charset="-120"/>
              <a:ea typeface="標楷體" pitchFamily="65" charset="-120"/>
            </a:endParaRPr>
          </a:p>
          <a:p>
            <a:pPr fontAlgn="base">
              <a:spcBef>
                <a:spcPct val="0"/>
              </a:spcBef>
              <a:spcAft>
                <a:spcPct val="0"/>
              </a:spcAft>
              <a:tabLst>
                <a:tab pos="304800" algn="l"/>
              </a:tabLst>
            </a:pPr>
            <a:r>
              <a:rPr kumimoji="1" lang="zh-TW" altLang="en-US" sz="2000" i="0" u="none" strike="noStrike" cap="none" normalizeH="0" baseline="0" dirty="0" smtClean="0">
                <a:ln>
                  <a:noFill/>
                </a:ln>
                <a:solidFill>
                  <a:srgbClr val="002060"/>
                </a:solidFill>
                <a:effectLst/>
                <a:latin typeface="標楷體" pitchFamily="65" charset="-120"/>
                <a:ea typeface="標楷體" pitchFamily="65" charset="-120"/>
              </a:rPr>
              <a:t>   </a:t>
            </a:r>
            <a:r>
              <a:rPr kumimoji="1" lang="en-US" altLang="zh-TW" sz="2000" i="0" u="none" strike="noStrike" cap="none" normalizeH="0" baseline="0" dirty="0" smtClean="0">
                <a:ln>
                  <a:noFill/>
                </a:ln>
                <a:solidFill>
                  <a:srgbClr val="C00000"/>
                </a:solidFill>
                <a:effectLst/>
                <a:latin typeface="標楷體" pitchFamily="65" charset="-120"/>
                <a:ea typeface="標楷體" pitchFamily="65" charset="-120"/>
              </a:rPr>
              <a:t>2</a:t>
            </a:r>
            <a:r>
              <a:rPr kumimoji="1" lang="en-US" altLang="zh-TW" sz="2000" i="0" u="none" strike="noStrike" cap="none" normalizeH="0" baseline="0" dirty="0" smtClean="0">
                <a:ln>
                  <a:noFill/>
                </a:ln>
                <a:solidFill>
                  <a:srgbClr val="002060"/>
                </a:solidFill>
                <a:effectLst/>
                <a:latin typeface="標楷體" pitchFamily="65" charset="-120"/>
                <a:ea typeface="標楷體" pitchFamily="65" charset="-120"/>
              </a:rPr>
              <a:t>.</a:t>
            </a:r>
            <a:r>
              <a:rPr lang="zh-TW" altLang="zh-TW" sz="2000" dirty="0" smtClean="0">
                <a:solidFill>
                  <a:srgbClr val="002060"/>
                </a:solidFill>
                <a:ea typeface="標楷體"/>
                <a:cs typeface="Times New Roman"/>
              </a:rPr>
              <a:t>學生請勿單獨承貸住宿費或是生活費，務必配合學雜費承貸辦理。</a:t>
            </a:r>
            <a:r>
              <a:rPr lang="zh-TW" altLang="zh-TW" sz="1600" dirty="0" smtClean="0">
                <a:solidFill>
                  <a:srgbClr val="002060"/>
                </a:solidFill>
                <a:ea typeface="標楷體"/>
                <a:cs typeface="Times New Roman"/>
              </a:rPr>
              <a:t> </a:t>
            </a:r>
            <a:endParaRPr kumimoji="1" lang="en-US" altLang="zh-TW" sz="2000" i="0" u="none" strike="noStrike" cap="none" normalizeH="0" baseline="0" dirty="0" smtClean="0">
              <a:ln>
                <a:noFill/>
              </a:ln>
              <a:solidFill>
                <a:srgbClr val="002060"/>
              </a:solidFill>
              <a:effectLst/>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147248" cy="1210146"/>
          </a:xfrm>
        </p:spPr>
        <p:txBody>
          <a:bodyPr>
            <a:normAutofit/>
          </a:bodyPr>
          <a:lstStyle/>
          <a:p>
            <a:pPr algn="ctr"/>
            <a:r>
              <a:rPr lang="zh-TW" altLang="zh-TW" sz="3600" b="1" dirty="0" smtClean="0">
                <a:solidFill>
                  <a:srgbClr val="7030A0"/>
                </a:solidFill>
                <a:latin typeface="標楷體" pitchFamily="65" charset="-120"/>
                <a:ea typeface="標楷體" pitchFamily="65" charset="-120"/>
              </a:rPr>
              <a:t>辦理</a:t>
            </a:r>
            <a:r>
              <a:rPr lang="zh-TW" altLang="zh-TW" sz="3600" b="1" u="sng" dirty="0" smtClean="0">
                <a:solidFill>
                  <a:srgbClr val="C00000"/>
                </a:solidFill>
                <a:latin typeface="標楷體" pitchFamily="65" charset="-120"/>
                <a:ea typeface="標楷體" pitchFamily="65" charset="-120"/>
              </a:rPr>
              <a:t>台灣銀行</a:t>
            </a:r>
            <a:r>
              <a:rPr lang="zh-TW" altLang="zh-TW" sz="3600" b="1" dirty="0" smtClean="0">
                <a:solidFill>
                  <a:srgbClr val="7030A0"/>
                </a:solidFill>
                <a:latin typeface="標楷體" pitchFamily="65" charset="-120"/>
                <a:ea typeface="標楷體" pitchFamily="65" charset="-120"/>
              </a:rPr>
              <a:t>就學貸款流程</a:t>
            </a:r>
            <a:r>
              <a:rPr lang="en-US" altLang="zh-TW" sz="2400" b="1" cap="none" dirty="0" smtClean="0">
                <a:solidFill>
                  <a:srgbClr val="7030A0"/>
                </a:solidFill>
                <a:latin typeface="標楷體" pitchFamily="65" charset="-120"/>
                <a:ea typeface="標楷體" pitchFamily="65" charset="-120"/>
                <a:cs typeface="+mn-cs"/>
              </a:rPr>
              <a:t> </a:t>
            </a:r>
            <a:r>
              <a:rPr lang="en-US" altLang="zh-TW" sz="3600" b="1" dirty="0" smtClean="0">
                <a:solidFill>
                  <a:srgbClr val="7030A0"/>
                </a:solidFill>
                <a:latin typeface="標楷體" pitchFamily="65" charset="-120"/>
                <a:ea typeface="標楷體" pitchFamily="65" charset="-120"/>
              </a:rPr>
              <a:t/>
            </a:r>
            <a:br>
              <a:rPr lang="en-US" altLang="zh-TW" sz="3600" b="1" dirty="0" smtClean="0">
                <a:solidFill>
                  <a:srgbClr val="7030A0"/>
                </a:solidFill>
                <a:latin typeface="標楷體" pitchFamily="65" charset="-120"/>
                <a:ea typeface="標楷體" pitchFamily="65" charset="-120"/>
              </a:rPr>
            </a:br>
            <a:endParaRPr lang="zh-TW" altLang="en-US" dirty="0">
              <a:solidFill>
                <a:srgbClr val="7030A0"/>
              </a:solidFill>
              <a:latin typeface="標楷體" pitchFamily="65" charset="-120"/>
              <a:ea typeface="標楷體" pitchFamily="65"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59431635"/>
              </p:ext>
            </p:extLst>
          </p:nvPr>
        </p:nvGraphicFramePr>
        <p:xfrm>
          <a:off x="467544" y="1340770"/>
          <a:ext cx="8280920" cy="4896541"/>
        </p:xfrm>
        <a:graphic>
          <a:graphicData uri="http://schemas.openxmlformats.org/drawingml/2006/table">
            <a:tbl>
              <a:tblPr/>
              <a:tblGrid>
                <a:gridCol w="783700"/>
                <a:gridCol w="1583843"/>
                <a:gridCol w="1578362"/>
                <a:gridCol w="4335015"/>
              </a:tblGrid>
              <a:tr h="690615">
                <a:tc>
                  <a:txBody>
                    <a:bodyPr/>
                    <a:lstStyle/>
                    <a:p>
                      <a:pPr algn="ctr">
                        <a:lnSpc>
                          <a:spcPts val="1200"/>
                        </a:lnSpc>
                        <a:spcBef>
                          <a:spcPts val="600"/>
                        </a:spcBef>
                        <a:spcAft>
                          <a:spcPts val="600"/>
                        </a:spcAft>
                      </a:pPr>
                      <a:r>
                        <a:rPr lang="zh-TW" sz="1600" kern="100" dirty="0">
                          <a:solidFill>
                            <a:srgbClr val="000000"/>
                          </a:solidFill>
                          <a:latin typeface="新細明體"/>
                          <a:ea typeface="標楷體"/>
                          <a:cs typeface="Times New Roman"/>
                        </a:rPr>
                        <a:t>流程</a:t>
                      </a:r>
                      <a:endParaRPr lang="zh-TW" sz="1600" kern="100" dirty="0">
                        <a:solidFill>
                          <a:srgbClr val="383838"/>
                        </a:solidFill>
                        <a:latin typeface="新細明體"/>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600"/>
                        </a:spcBef>
                        <a:spcAft>
                          <a:spcPts val="600"/>
                        </a:spcAft>
                      </a:pPr>
                      <a:r>
                        <a:rPr lang="zh-TW" sz="1600" kern="100">
                          <a:solidFill>
                            <a:srgbClr val="000000"/>
                          </a:solidFill>
                          <a:latin typeface="新細明體"/>
                          <a:ea typeface="標楷體"/>
                          <a:cs typeface="Times New Roman"/>
                        </a:rPr>
                        <a:t>程序</a:t>
                      </a:r>
                      <a:endParaRPr lang="zh-TW" sz="1600" kern="100">
                        <a:solidFill>
                          <a:srgbClr val="383838"/>
                        </a:solidFill>
                        <a:latin typeface="新細明體"/>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600"/>
                        </a:spcBef>
                        <a:spcAft>
                          <a:spcPts val="600"/>
                        </a:spcAft>
                      </a:pPr>
                      <a:r>
                        <a:rPr lang="zh-TW" sz="1600" kern="100">
                          <a:solidFill>
                            <a:srgbClr val="000000"/>
                          </a:solidFill>
                          <a:latin typeface="新細明體"/>
                          <a:ea typeface="標楷體"/>
                          <a:cs typeface="Times New Roman"/>
                        </a:rPr>
                        <a:t>時間</a:t>
                      </a:r>
                      <a:endParaRPr lang="zh-TW" sz="1600" kern="100">
                        <a:solidFill>
                          <a:srgbClr val="383838"/>
                        </a:solidFill>
                        <a:latin typeface="新細明體"/>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600"/>
                        </a:spcBef>
                        <a:spcAft>
                          <a:spcPts val="600"/>
                        </a:spcAft>
                      </a:pPr>
                      <a:r>
                        <a:rPr lang="zh-TW" sz="1600" kern="100">
                          <a:solidFill>
                            <a:srgbClr val="000000"/>
                          </a:solidFill>
                          <a:latin typeface="新細明體"/>
                          <a:ea typeface="標楷體"/>
                          <a:cs typeface="Times New Roman"/>
                        </a:rPr>
                        <a:t>注意事項</a:t>
                      </a:r>
                      <a:endParaRPr lang="zh-TW" sz="1600" kern="100">
                        <a:solidFill>
                          <a:srgbClr val="383838"/>
                        </a:solidFill>
                        <a:latin typeface="新細明體"/>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0440">
                <a:tc>
                  <a:txBody>
                    <a:bodyPr/>
                    <a:lstStyle/>
                    <a:p>
                      <a:pPr algn="ctr">
                        <a:spcBef>
                          <a:spcPts val="600"/>
                        </a:spcBef>
                        <a:spcAft>
                          <a:spcPts val="600"/>
                        </a:spcAft>
                      </a:pPr>
                      <a:r>
                        <a:rPr lang="en-US" sz="1600" kern="100">
                          <a:solidFill>
                            <a:srgbClr val="000000"/>
                          </a:solidFill>
                          <a:latin typeface="標楷體"/>
                          <a:ea typeface="新細明體"/>
                          <a:cs typeface="Times New Roman"/>
                        </a:rPr>
                        <a:t>1</a:t>
                      </a:r>
                      <a:endParaRPr lang="zh-TW" sz="1600" kern="100">
                        <a:solidFill>
                          <a:srgbClr val="383838"/>
                        </a:solidFill>
                        <a:latin typeface="新細明體"/>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7470" indent="1270">
                        <a:spcBef>
                          <a:spcPts val="600"/>
                        </a:spcBef>
                        <a:spcAft>
                          <a:spcPts val="600"/>
                        </a:spcAft>
                      </a:pPr>
                      <a:r>
                        <a:rPr lang="zh-TW" sz="1600" kern="100">
                          <a:solidFill>
                            <a:srgbClr val="000000"/>
                          </a:solidFill>
                          <a:latin typeface="新細明體"/>
                          <a:ea typeface="標楷體"/>
                          <a:cs typeface="Times New Roman"/>
                        </a:rPr>
                        <a:t>學校網站</a:t>
                      </a:r>
                      <a:r>
                        <a:rPr lang="zh-TW" sz="1600" b="1" u="sng" kern="100">
                          <a:solidFill>
                            <a:srgbClr val="000000"/>
                          </a:solidFill>
                          <a:latin typeface="新細明體"/>
                          <a:ea typeface="標楷體"/>
                          <a:cs typeface="Times New Roman"/>
                        </a:rPr>
                        <a:t>學生就學貸款系統</a:t>
                      </a:r>
                      <a:r>
                        <a:rPr lang="zh-TW" sz="1600" kern="100">
                          <a:solidFill>
                            <a:srgbClr val="000000"/>
                          </a:solidFill>
                          <a:latin typeface="新細明體"/>
                          <a:ea typeface="標楷體"/>
                          <a:cs typeface="Times New Roman"/>
                        </a:rPr>
                        <a:t>申辦登記</a:t>
                      </a:r>
                      <a:endParaRPr lang="zh-TW" sz="1600" kern="100">
                        <a:solidFill>
                          <a:srgbClr val="383838"/>
                        </a:solidFill>
                        <a:latin typeface="新細明體"/>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
                        <a:spcBef>
                          <a:spcPts val="600"/>
                        </a:spcBef>
                        <a:spcAft>
                          <a:spcPts val="600"/>
                        </a:spcAft>
                      </a:pPr>
                      <a:r>
                        <a:rPr lang="en-US" sz="1600" kern="100" dirty="0" smtClean="0">
                          <a:solidFill>
                            <a:srgbClr val="000000"/>
                          </a:solidFill>
                          <a:latin typeface="標楷體"/>
                          <a:ea typeface="新細明體"/>
                          <a:cs typeface="Times New Roman"/>
                        </a:rPr>
                        <a:t>10</a:t>
                      </a:r>
                      <a:r>
                        <a:rPr lang="en-US" altLang="zh-TW" sz="1600" kern="100" dirty="0" smtClean="0">
                          <a:solidFill>
                            <a:srgbClr val="000000"/>
                          </a:solidFill>
                          <a:latin typeface="標楷體"/>
                          <a:ea typeface="新細明體"/>
                          <a:cs typeface="Times New Roman"/>
                        </a:rPr>
                        <a:t>3</a:t>
                      </a:r>
                      <a:r>
                        <a:rPr lang="zh-TW" sz="1600" kern="100" dirty="0" smtClean="0">
                          <a:solidFill>
                            <a:srgbClr val="000000"/>
                          </a:solidFill>
                          <a:latin typeface="新細明體"/>
                          <a:ea typeface="標楷體"/>
                          <a:cs typeface="Times New Roman"/>
                        </a:rPr>
                        <a:t>年</a:t>
                      </a:r>
                      <a:r>
                        <a:rPr lang="en-US" altLang="zh-TW" sz="1600" kern="100" dirty="0" smtClean="0">
                          <a:solidFill>
                            <a:srgbClr val="000000"/>
                          </a:solidFill>
                          <a:latin typeface="新細明體"/>
                          <a:ea typeface="標楷體"/>
                          <a:cs typeface="Times New Roman"/>
                        </a:rPr>
                        <a:t>7</a:t>
                      </a:r>
                      <a:r>
                        <a:rPr lang="zh-TW" sz="1600" kern="100" dirty="0" smtClean="0">
                          <a:solidFill>
                            <a:srgbClr val="000000"/>
                          </a:solidFill>
                          <a:latin typeface="新細明體"/>
                          <a:ea typeface="標楷體"/>
                          <a:cs typeface="Times New Roman"/>
                        </a:rPr>
                        <a:t>月</a:t>
                      </a:r>
                      <a:r>
                        <a:rPr lang="en-US" sz="1600" kern="100" dirty="0" smtClean="0">
                          <a:solidFill>
                            <a:srgbClr val="000000"/>
                          </a:solidFill>
                          <a:latin typeface="新細明體"/>
                          <a:ea typeface="標楷體"/>
                          <a:cs typeface="Times New Roman"/>
                        </a:rPr>
                        <a:t>15</a:t>
                      </a:r>
                      <a:r>
                        <a:rPr lang="zh-TW" sz="1600" kern="100" dirty="0">
                          <a:solidFill>
                            <a:srgbClr val="000000"/>
                          </a:solidFill>
                          <a:latin typeface="新細明體"/>
                          <a:ea typeface="標楷體"/>
                          <a:cs typeface="Times New Roman"/>
                        </a:rPr>
                        <a:t>日～</a:t>
                      </a:r>
                      <a:endParaRPr lang="zh-TW" sz="1600" kern="100" dirty="0">
                        <a:solidFill>
                          <a:srgbClr val="383838"/>
                        </a:solidFill>
                        <a:latin typeface="新細明體"/>
                        <a:ea typeface="新細明體"/>
                        <a:cs typeface="Times New Roman"/>
                      </a:endParaRPr>
                    </a:p>
                    <a:p>
                      <a:pPr>
                        <a:spcBef>
                          <a:spcPts val="600"/>
                        </a:spcBef>
                        <a:spcAft>
                          <a:spcPts val="600"/>
                        </a:spcAft>
                      </a:pPr>
                      <a:r>
                        <a:rPr lang="en-US" sz="1600" kern="100" dirty="0" smtClean="0">
                          <a:solidFill>
                            <a:srgbClr val="000000"/>
                          </a:solidFill>
                          <a:latin typeface="標楷體"/>
                          <a:ea typeface="新細明體"/>
                          <a:cs typeface="Times New Roman"/>
                        </a:rPr>
                        <a:t>10</a:t>
                      </a:r>
                      <a:r>
                        <a:rPr lang="en-US" altLang="zh-TW" sz="1600" kern="100" dirty="0" smtClean="0">
                          <a:solidFill>
                            <a:srgbClr val="000000"/>
                          </a:solidFill>
                          <a:latin typeface="標楷體"/>
                          <a:ea typeface="新細明體"/>
                          <a:cs typeface="Times New Roman"/>
                        </a:rPr>
                        <a:t>3</a:t>
                      </a:r>
                      <a:r>
                        <a:rPr lang="zh-TW" sz="1600" kern="100" dirty="0" smtClean="0">
                          <a:solidFill>
                            <a:srgbClr val="000000"/>
                          </a:solidFill>
                          <a:latin typeface="新細明體"/>
                          <a:ea typeface="標楷體"/>
                          <a:cs typeface="Times New Roman"/>
                        </a:rPr>
                        <a:t>年</a:t>
                      </a:r>
                      <a:r>
                        <a:rPr lang="en-US" altLang="zh-TW" sz="1600" kern="100" dirty="0" smtClean="0">
                          <a:solidFill>
                            <a:srgbClr val="000000"/>
                          </a:solidFill>
                          <a:latin typeface="新細明體"/>
                          <a:ea typeface="標楷體"/>
                          <a:cs typeface="Times New Roman"/>
                        </a:rPr>
                        <a:t>9</a:t>
                      </a:r>
                      <a:r>
                        <a:rPr lang="zh-TW" sz="1600" kern="100" dirty="0" smtClean="0">
                          <a:solidFill>
                            <a:srgbClr val="000000"/>
                          </a:solidFill>
                          <a:latin typeface="新細明體"/>
                          <a:ea typeface="標楷體"/>
                          <a:cs typeface="Times New Roman"/>
                        </a:rPr>
                        <a:t>月</a:t>
                      </a:r>
                      <a:r>
                        <a:rPr lang="en-US" altLang="zh-TW" sz="1600" kern="100" dirty="0" smtClean="0">
                          <a:solidFill>
                            <a:srgbClr val="000000"/>
                          </a:solidFill>
                          <a:latin typeface="新細明體"/>
                          <a:ea typeface="標楷體"/>
                          <a:cs typeface="Times New Roman"/>
                        </a:rPr>
                        <a:t>5</a:t>
                      </a:r>
                      <a:r>
                        <a:rPr lang="zh-TW" sz="1600" kern="100" dirty="0" smtClean="0">
                          <a:solidFill>
                            <a:srgbClr val="000000"/>
                          </a:solidFill>
                          <a:latin typeface="新細明體"/>
                          <a:ea typeface="標楷體"/>
                          <a:cs typeface="Times New Roman"/>
                        </a:rPr>
                        <a:t>日</a:t>
                      </a:r>
                      <a:r>
                        <a:rPr lang="zh-TW" sz="1600" kern="100" dirty="0">
                          <a:solidFill>
                            <a:srgbClr val="000000"/>
                          </a:solidFill>
                          <a:latin typeface="新細明體"/>
                          <a:ea typeface="標楷體"/>
                          <a:cs typeface="Times New Roman"/>
                        </a:rPr>
                        <a:t>止</a:t>
                      </a:r>
                      <a:endParaRPr lang="zh-TW" sz="1600" kern="100" dirty="0">
                        <a:solidFill>
                          <a:srgbClr val="383838"/>
                        </a:solidFill>
                        <a:latin typeface="新細明體"/>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r>
                        <a:rPr lang="zh-TW" sz="1600" kern="100" dirty="0">
                          <a:solidFill>
                            <a:srgbClr val="000000"/>
                          </a:solidFill>
                          <a:latin typeface="新細明體"/>
                          <a:ea typeface="標楷體"/>
                          <a:cs typeface="Times New Roman"/>
                        </a:rPr>
                        <a:t>請至學校網站</a:t>
                      </a:r>
                      <a:r>
                        <a:rPr lang="en-US" sz="1600" kern="100" dirty="0">
                          <a:solidFill>
                            <a:srgbClr val="000000"/>
                          </a:solidFill>
                          <a:latin typeface="新細明體"/>
                          <a:ea typeface="標楷體"/>
                          <a:cs typeface="Times New Roman"/>
                        </a:rPr>
                        <a:t>-&gt;</a:t>
                      </a:r>
                      <a:r>
                        <a:rPr lang="zh-TW" sz="1600" kern="100" dirty="0">
                          <a:solidFill>
                            <a:srgbClr val="000000"/>
                          </a:solidFill>
                          <a:latin typeface="新細明體"/>
                          <a:ea typeface="標楷體"/>
                          <a:cs typeface="Times New Roman"/>
                        </a:rPr>
                        <a:t>單一入口網</a:t>
                      </a:r>
                      <a:r>
                        <a:rPr lang="en-US" sz="1600" kern="100" dirty="0">
                          <a:solidFill>
                            <a:srgbClr val="000000"/>
                          </a:solidFill>
                          <a:latin typeface="新細明體"/>
                          <a:ea typeface="標楷體"/>
                          <a:cs typeface="Times New Roman"/>
                        </a:rPr>
                        <a:t>-&gt;</a:t>
                      </a:r>
                      <a:r>
                        <a:rPr lang="zh-TW" sz="1600" kern="100" dirty="0">
                          <a:solidFill>
                            <a:srgbClr val="000000"/>
                          </a:solidFill>
                          <a:latin typeface="新細明體"/>
                          <a:ea typeface="標楷體"/>
                          <a:cs typeface="Times New Roman"/>
                        </a:rPr>
                        <a:t>學生就學貸款系統登記（</a:t>
                      </a:r>
                      <a:r>
                        <a:rPr lang="en-US" sz="1600" u="sng" kern="100" dirty="0">
                          <a:solidFill>
                            <a:srgbClr val="000000"/>
                          </a:solidFill>
                          <a:latin typeface="新細明體"/>
                          <a:ea typeface="標楷體"/>
                          <a:cs typeface="Times New Roman"/>
                          <a:hlinkClick r:id="rId2"/>
                        </a:rPr>
                        <a:t>http://iq.cute.edu.tw/index.do?thetime=1334721368859</a:t>
                      </a:r>
                      <a:r>
                        <a:rPr lang="zh-TW" sz="1600" kern="100" dirty="0">
                          <a:solidFill>
                            <a:srgbClr val="000000"/>
                          </a:solidFill>
                          <a:latin typeface="新細明體"/>
                          <a:ea typeface="標楷體"/>
                          <a:cs typeface="Times New Roman"/>
                        </a:rPr>
                        <a:t>）</a:t>
                      </a:r>
                      <a:r>
                        <a:rPr lang="zh-TW" sz="1600" b="1" u="sng" kern="100" dirty="0">
                          <a:solidFill>
                            <a:srgbClr val="000000"/>
                          </a:solidFill>
                          <a:latin typeface="新細明體"/>
                          <a:ea typeface="標楷體"/>
                          <a:cs typeface="標楷體"/>
                        </a:rPr>
                        <a:t>【請注意登錄系統關閉時間。</a:t>
                      </a:r>
                      <a:r>
                        <a:rPr lang="zh-TW" sz="1600" b="1" kern="100" dirty="0">
                          <a:solidFill>
                            <a:srgbClr val="000000"/>
                          </a:solidFill>
                          <a:latin typeface="新細明體"/>
                          <a:ea typeface="標楷體"/>
                          <a:cs typeface="標楷體"/>
                        </a:rPr>
                        <a:t>未於線上登錄者視同未申辦。】</a:t>
                      </a:r>
                      <a:endParaRPr lang="zh-TW" sz="1600" kern="100" dirty="0">
                        <a:solidFill>
                          <a:srgbClr val="383838"/>
                        </a:solidFill>
                        <a:latin typeface="新細明體"/>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2743">
                <a:tc>
                  <a:txBody>
                    <a:bodyPr/>
                    <a:lstStyle/>
                    <a:p>
                      <a:pPr algn="ctr">
                        <a:spcBef>
                          <a:spcPts val="600"/>
                        </a:spcBef>
                        <a:spcAft>
                          <a:spcPts val="600"/>
                        </a:spcAft>
                      </a:pPr>
                      <a:r>
                        <a:rPr lang="en-US" sz="1600" kern="100">
                          <a:solidFill>
                            <a:srgbClr val="000000"/>
                          </a:solidFill>
                          <a:latin typeface="標楷體"/>
                          <a:ea typeface="新細明體"/>
                          <a:cs typeface="Times New Roman"/>
                        </a:rPr>
                        <a:t>2</a:t>
                      </a:r>
                      <a:endParaRPr lang="zh-TW" sz="1600" kern="100">
                        <a:solidFill>
                          <a:srgbClr val="383838"/>
                        </a:solidFill>
                        <a:latin typeface="新細明體"/>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905">
                        <a:spcBef>
                          <a:spcPts val="600"/>
                        </a:spcBef>
                        <a:spcAft>
                          <a:spcPts val="600"/>
                        </a:spcAft>
                      </a:pPr>
                      <a:r>
                        <a:rPr lang="zh-TW" sz="1600" b="1" u="sng" kern="100">
                          <a:solidFill>
                            <a:srgbClr val="000000"/>
                          </a:solidFill>
                          <a:latin typeface="新細明體"/>
                          <a:ea typeface="標楷體"/>
                          <a:cs typeface="Times New Roman"/>
                        </a:rPr>
                        <a:t>台灣銀行</a:t>
                      </a:r>
                      <a:r>
                        <a:rPr lang="zh-TW" sz="1600" kern="100">
                          <a:solidFill>
                            <a:srgbClr val="000000"/>
                          </a:solidFill>
                          <a:latin typeface="新細明體"/>
                          <a:ea typeface="標楷體"/>
                          <a:cs typeface="Times New Roman"/>
                        </a:rPr>
                        <a:t>就貸入口網站填寫撥款通知書</a:t>
                      </a:r>
                      <a:endParaRPr lang="zh-TW" sz="1600" kern="100">
                        <a:solidFill>
                          <a:srgbClr val="383838"/>
                        </a:solidFill>
                        <a:latin typeface="新細明體"/>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
                        <a:spcBef>
                          <a:spcPts val="600"/>
                        </a:spcBef>
                        <a:spcAft>
                          <a:spcPts val="600"/>
                        </a:spcAft>
                      </a:pPr>
                      <a:r>
                        <a:rPr lang="en-US" altLang="zh-TW" sz="1600" kern="100" dirty="0" smtClean="0">
                          <a:solidFill>
                            <a:srgbClr val="000000"/>
                          </a:solidFill>
                          <a:latin typeface="標楷體"/>
                          <a:ea typeface="+mn-ea"/>
                          <a:cs typeface="Times New Roman"/>
                        </a:rPr>
                        <a:t>103</a:t>
                      </a:r>
                      <a:r>
                        <a:rPr lang="zh-TW" altLang="zh-TW" sz="1600" kern="100" dirty="0" smtClean="0">
                          <a:solidFill>
                            <a:srgbClr val="000000"/>
                          </a:solidFill>
                          <a:latin typeface="新細明體"/>
                          <a:ea typeface="標楷體"/>
                          <a:cs typeface="Times New Roman"/>
                        </a:rPr>
                        <a:t>年</a:t>
                      </a:r>
                      <a:r>
                        <a:rPr lang="en-US" altLang="zh-TW" sz="1600" kern="100" dirty="0" smtClean="0">
                          <a:solidFill>
                            <a:srgbClr val="000000"/>
                          </a:solidFill>
                          <a:latin typeface="新細明體"/>
                          <a:ea typeface="標楷體"/>
                          <a:cs typeface="Times New Roman"/>
                        </a:rPr>
                        <a:t>8</a:t>
                      </a:r>
                      <a:r>
                        <a:rPr lang="zh-TW" altLang="zh-TW" sz="1600" kern="100" dirty="0" smtClean="0">
                          <a:solidFill>
                            <a:srgbClr val="000000"/>
                          </a:solidFill>
                          <a:latin typeface="新細明體"/>
                          <a:ea typeface="標楷體"/>
                          <a:cs typeface="Times New Roman"/>
                        </a:rPr>
                        <a:t>月</a:t>
                      </a:r>
                      <a:r>
                        <a:rPr lang="en-US" altLang="zh-TW" sz="1600" kern="100" dirty="0" smtClean="0">
                          <a:solidFill>
                            <a:srgbClr val="000000"/>
                          </a:solidFill>
                          <a:latin typeface="新細明體"/>
                          <a:ea typeface="標楷體"/>
                          <a:cs typeface="Times New Roman"/>
                        </a:rPr>
                        <a:t>1</a:t>
                      </a:r>
                      <a:r>
                        <a:rPr lang="zh-TW" altLang="zh-TW" sz="1600" kern="100" dirty="0" smtClean="0">
                          <a:solidFill>
                            <a:srgbClr val="000000"/>
                          </a:solidFill>
                          <a:latin typeface="新細明體"/>
                          <a:ea typeface="標楷體"/>
                          <a:cs typeface="Times New Roman"/>
                        </a:rPr>
                        <a:t>日～</a:t>
                      </a:r>
                      <a:endParaRPr lang="zh-TW" altLang="zh-TW" sz="1600" kern="100" dirty="0" smtClean="0">
                        <a:solidFill>
                          <a:srgbClr val="383838"/>
                        </a:solidFill>
                        <a:latin typeface="新細明體"/>
                        <a:ea typeface="+mn-ea"/>
                        <a:cs typeface="Times New Roman"/>
                      </a:endParaRPr>
                    </a:p>
                    <a:p>
                      <a:pPr>
                        <a:spcBef>
                          <a:spcPts val="600"/>
                        </a:spcBef>
                        <a:spcAft>
                          <a:spcPts val="600"/>
                        </a:spcAft>
                      </a:pPr>
                      <a:r>
                        <a:rPr lang="en-US" altLang="zh-TW" sz="1600" kern="100" dirty="0" smtClean="0">
                          <a:solidFill>
                            <a:srgbClr val="000000"/>
                          </a:solidFill>
                          <a:latin typeface="標楷體"/>
                          <a:ea typeface="+mn-ea"/>
                          <a:cs typeface="Times New Roman"/>
                        </a:rPr>
                        <a:t>103</a:t>
                      </a:r>
                      <a:r>
                        <a:rPr lang="zh-TW" altLang="zh-TW" sz="1600" kern="100" dirty="0" smtClean="0">
                          <a:solidFill>
                            <a:srgbClr val="000000"/>
                          </a:solidFill>
                          <a:latin typeface="新細明體"/>
                          <a:ea typeface="標楷體"/>
                          <a:cs typeface="Times New Roman"/>
                        </a:rPr>
                        <a:t>年</a:t>
                      </a:r>
                      <a:r>
                        <a:rPr lang="en-US" altLang="zh-TW" sz="1600" kern="100" dirty="0" smtClean="0">
                          <a:solidFill>
                            <a:srgbClr val="000000"/>
                          </a:solidFill>
                          <a:latin typeface="新細明體"/>
                          <a:ea typeface="標楷體"/>
                          <a:cs typeface="Times New Roman"/>
                        </a:rPr>
                        <a:t>9</a:t>
                      </a:r>
                      <a:r>
                        <a:rPr lang="zh-TW" altLang="zh-TW" sz="1600" kern="100" dirty="0" smtClean="0">
                          <a:solidFill>
                            <a:srgbClr val="000000"/>
                          </a:solidFill>
                          <a:latin typeface="新細明體"/>
                          <a:ea typeface="標楷體"/>
                          <a:cs typeface="Times New Roman"/>
                        </a:rPr>
                        <a:t>月</a:t>
                      </a:r>
                      <a:r>
                        <a:rPr lang="en-US" altLang="zh-TW" sz="1600" kern="100" dirty="0" smtClean="0">
                          <a:solidFill>
                            <a:srgbClr val="000000"/>
                          </a:solidFill>
                          <a:latin typeface="新細明體"/>
                          <a:ea typeface="標楷體"/>
                          <a:cs typeface="Times New Roman"/>
                        </a:rPr>
                        <a:t>5</a:t>
                      </a:r>
                      <a:r>
                        <a:rPr lang="zh-TW" altLang="zh-TW" sz="1600" kern="100" dirty="0" smtClean="0">
                          <a:solidFill>
                            <a:srgbClr val="000000"/>
                          </a:solidFill>
                          <a:latin typeface="新細明體"/>
                          <a:ea typeface="標楷體"/>
                          <a:cs typeface="Times New Roman"/>
                        </a:rPr>
                        <a:t>日止</a:t>
                      </a:r>
                      <a:endParaRPr lang="zh-TW" altLang="zh-TW" sz="1600" kern="100" dirty="0">
                        <a:solidFill>
                          <a:srgbClr val="383838"/>
                        </a:solidFill>
                        <a:latin typeface="新細明體"/>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r>
                        <a:rPr lang="zh-TW" sz="1600" kern="100" dirty="0">
                          <a:solidFill>
                            <a:srgbClr val="000000"/>
                          </a:solidFill>
                          <a:latin typeface="新細明體"/>
                          <a:ea typeface="標楷體"/>
                          <a:cs typeface="Times New Roman"/>
                        </a:rPr>
                        <a:t>上</a:t>
                      </a:r>
                      <a:r>
                        <a:rPr lang="zh-TW" sz="1600" b="1" u="sng" kern="100" dirty="0">
                          <a:solidFill>
                            <a:srgbClr val="000000"/>
                          </a:solidFill>
                          <a:latin typeface="新細明體"/>
                          <a:ea typeface="標楷體"/>
                          <a:cs typeface="Times New Roman"/>
                        </a:rPr>
                        <a:t>台灣銀行網站</a:t>
                      </a:r>
                      <a:r>
                        <a:rPr lang="zh-TW" sz="1600" kern="100" dirty="0">
                          <a:solidFill>
                            <a:srgbClr val="000000"/>
                          </a:solidFill>
                          <a:latin typeface="新細明體"/>
                          <a:ea typeface="標楷體"/>
                          <a:cs typeface="Times New Roman"/>
                        </a:rPr>
                        <a:t>填寫</a:t>
                      </a:r>
                      <a:r>
                        <a:rPr lang="zh-TW" sz="1600" b="1" u="sng" kern="100" dirty="0">
                          <a:solidFill>
                            <a:srgbClr val="000000"/>
                          </a:solidFill>
                          <a:latin typeface="新細明體"/>
                          <a:ea typeface="標楷體"/>
                          <a:cs typeface="Times New Roman"/>
                        </a:rPr>
                        <a:t>撥款通知書</a:t>
                      </a:r>
                      <a:r>
                        <a:rPr lang="zh-TW" sz="1600" kern="100" dirty="0">
                          <a:solidFill>
                            <a:srgbClr val="000000"/>
                          </a:solidFill>
                          <a:latin typeface="新細明體"/>
                          <a:ea typeface="標楷體"/>
                          <a:cs typeface="Times New Roman"/>
                        </a:rPr>
                        <a:t>後並自行列印三份（</a:t>
                      </a:r>
                      <a:r>
                        <a:rPr lang="en-US" sz="1600" u="sng" kern="100" dirty="0">
                          <a:solidFill>
                            <a:srgbClr val="000000"/>
                          </a:solidFill>
                          <a:latin typeface="新細明體"/>
                          <a:ea typeface="標楷體"/>
                          <a:cs typeface="Times New Roman"/>
                          <a:hlinkClick r:id="rId3"/>
                        </a:rPr>
                        <a:t>https://sloan.bot.com.tw</a:t>
                      </a:r>
                      <a:r>
                        <a:rPr lang="zh-TW" sz="1600" kern="100" dirty="0">
                          <a:solidFill>
                            <a:srgbClr val="000000"/>
                          </a:solidFill>
                          <a:latin typeface="新細明體"/>
                          <a:ea typeface="標楷體"/>
                          <a:cs typeface="Times New Roman"/>
                        </a:rPr>
                        <a:t>）</a:t>
                      </a:r>
                      <a:endParaRPr lang="zh-TW" sz="1600" kern="100" dirty="0">
                        <a:solidFill>
                          <a:srgbClr val="383838"/>
                        </a:solidFill>
                        <a:latin typeface="新細明體"/>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2743">
                <a:tc>
                  <a:txBody>
                    <a:bodyPr/>
                    <a:lstStyle/>
                    <a:p>
                      <a:pPr algn="ctr">
                        <a:spcBef>
                          <a:spcPts val="600"/>
                        </a:spcBef>
                        <a:spcAft>
                          <a:spcPts val="600"/>
                        </a:spcAft>
                      </a:pPr>
                      <a:r>
                        <a:rPr lang="en-US" sz="1600" kern="100">
                          <a:solidFill>
                            <a:srgbClr val="000000"/>
                          </a:solidFill>
                          <a:latin typeface="標楷體"/>
                          <a:ea typeface="新細明體"/>
                          <a:cs typeface="Times New Roman"/>
                        </a:rPr>
                        <a:t>3</a:t>
                      </a:r>
                      <a:endParaRPr lang="zh-TW" sz="1600" kern="100">
                        <a:solidFill>
                          <a:srgbClr val="383838"/>
                        </a:solidFill>
                        <a:latin typeface="新細明體"/>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5575" indent="-152400">
                        <a:spcBef>
                          <a:spcPts val="600"/>
                        </a:spcBef>
                        <a:spcAft>
                          <a:spcPts val="600"/>
                        </a:spcAft>
                      </a:pPr>
                      <a:r>
                        <a:rPr lang="zh-TW" sz="1600" b="1" u="sng" kern="100">
                          <a:solidFill>
                            <a:srgbClr val="000000"/>
                          </a:solidFill>
                          <a:latin typeface="新細明體"/>
                          <a:ea typeface="標楷體"/>
                          <a:cs typeface="Times New Roman"/>
                        </a:rPr>
                        <a:t>台灣銀行</a:t>
                      </a:r>
                      <a:r>
                        <a:rPr lang="zh-TW" sz="1600" kern="100">
                          <a:solidFill>
                            <a:srgbClr val="000000"/>
                          </a:solidFill>
                          <a:latin typeface="新細明體"/>
                          <a:ea typeface="標楷體"/>
                          <a:cs typeface="Times New Roman"/>
                        </a:rPr>
                        <a:t>對保</a:t>
                      </a:r>
                      <a:endParaRPr lang="zh-TW" sz="1600" kern="100">
                        <a:solidFill>
                          <a:srgbClr val="383838"/>
                        </a:solidFill>
                        <a:latin typeface="新細明體"/>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
                        <a:spcBef>
                          <a:spcPts val="600"/>
                        </a:spcBef>
                        <a:spcAft>
                          <a:spcPts val="600"/>
                        </a:spcAft>
                      </a:pPr>
                      <a:r>
                        <a:rPr lang="en-US" altLang="zh-TW" sz="1600" kern="100" dirty="0" smtClean="0">
                          <a:solidFill>
                            <a:srgbClr val="000000"/>
                          </a:solidFill>
                          <a:latin typeface="標楷體"/>
                          <a:ea typeface="+mn-ea"/>
                          <a:cs typeface="Times New Roman"/>
                        </a:rPr>
                        <a:t>103</a:t>
                      </a:r>
                      <a:r>
                        <a:rPr lang="zh-TW" altLang="zh-TW" sz="1600" kern="100" dirty="0" smtClean="0">
                          <a:solidFill>
                            <a:srgbClr val="000000"/>
                          </a:solidFill>
                          <a:latin typeface="新細明體"/>
                          <a:ea typeface="標楷體"/>
                          <a:cs typeface="Times New Roman"/>
                        </a:rPr>
                        <a:t>年</a:t>
                      </a:r>
                      <a:r>
                        <a:rPr lang="en-US" altLang="zh-TW" sz="1600" kern="100" dirty="0" smtClean="0">
                          <a:solidFill>
                            <a:srgbClr val="000000"/>
                          </a:solidFill>
                          <a:latin typeface="新細明體"/>
                          <a:ea typeface="標楷體"/>
                          <a:cs typeface="Times New Roman"/>
                        </a:rPr>
                        <a:t>8</a:t>
                      </a:r>
                      <a:r>
                        <a:rPr lang="zh-TW" altLang="zh-TW" sz="1600" kern="100" dirty="0" smtClean="0">
                          <a:solidFill>
                            <a:srgbClr val="000000"/>
                          </a:solidFill>
                          <a:latin typeface="新細明體"/>
                          <a:ea typeface="標楷體"/>
                          <a:cs typeface="Times New Roman"/>
                        </a:rPr>
                        <a:t>月</a:t>
                      </a:r>
                      <a:r>
                        <a:rPr lang="en-US" altLang="zh-TW" sz="1600" kern="100" dirty="0" smtClean="0">
                          <a:solidFill>
                            <a:srgbClr val="000000"/>
                          </a:solidFill>
                          <a:latin typeface="新細明體"/>
                          <a:ea typeface="標楷體"/>
                          <a:cs typeface="Times New Roman"/>
                        </a:rPr>
                        <a:t>1</a:t>
                      </a:r>
                      <a:r>
                        <a:rPr lang="zh-TW" altLang="zh-TW" sz="1600" kern="100" dirty="0" smtClean="0">
                          <a:solidFill>
                            <a:srgbClr val="000000"/>
                          </a:solidFill>
                          <a:latin typeface="新細明體"/>
                          <a:ea typeface="標楷體"/>
                          <a:cs typeface="Times New Roman"/>
                        </a:rPr>
                        <a:t>日～</a:t>
                      </a:r>
                      <a:endParaRPr lang="zh-TW" altLang="zh-TW" sz="1600" kern="100" dirty="0" smtClean="0">
                        <a:solidFill>
                          <a:srgbClr val="383838"/>
                        </a:solidFill>
                        <a:latin typeface="新細明體"/>
                        <a:ea typeface="+mn-ea"/>
                        <a:cs typeface="Times New Roman"/>
                      </a:endParaRPr>
                    </a:p>
                    <a:p>
                      <a:pPr>
                        <a:spcBef>
                          <a:spcPts val="600"/>
                        </a:spcBef>
                        <a:spcAft>
                          <a:spcPts val="600"/>
                        </a:spcAft>
                      </a:pPr>
                      <a:r>
                        <a:rPr lang="en-US" altLang="zh-TW" sz="1600" kern="100" dirty="0" smtClean="0">
                          <a:solidFill>
                            <a:srgbClr val="000000"/>
                          </a:solidFill>
                          <a:latin typeface="標楷體"/>
                          <a:ea typeface="+mn-ea"/>
                          <a:cs typeface="Times New Roman"/>
                        </a:rPr>
                        <a:t>103</a:t>
                      </a:r>
                      <a:r>
                        <a:rPr lang="zh-TW" altLang="zh-TW" sz="1600" kern="100" dirty="0" smtClean="0">
                          <a:solidFill>
                            <a:srgbClr val="000000"/>
                          </a:solidFill>
                          <a:latin typeface="新細明體"/>
                          <a:ea typeface="標楷體"/>
                          <a:cs typeface="Times New Roman"/>
                        </a:rPr>
                        <a:t>年</a:t>
                      </a:r>
                      <a:r>
                        <a:rPr lang="en-US" altLang="zh-TW" sz="1600" kern="100" dirty="0" smtClean="0">
                          <a:solidFill>
                            <a:srgbClr val="000000"/>
                          </a:solidFill>
                          <a:latin typeface="新細明體"/>
                          <a:ea typeface="標楷體"/>
                          <a:cs typeface="Times New Roman"/>
                        </a:rPr>
                        <a:t>9</a:t>
                      </a:r>
                      <a:r>
                        <a:rPr lang="zh-TW" altLang="zh-TW" sz="1600" kern="100" dirty="0" smtClean="0">
                          <a:solidFill>
                            <a:srgbClr val="000000"/>
                          </a:solidFill>
                          <a:latin typeface="新細明體"/>
                          <a:ea typeface="標楷體"/>
                          <a:cs typeface="Times New Roman"/>
                        </a:rPr>
                        <a:t>月</a:t>
                      </a:r>
                      <a:r>
                        <a:rPr lang="en-US" altLang="zh-TW" sz="1600" kern="100" dirty="0" smtClean="0">
                          <a:solidFill>
                            <a:srgbClr val="000000"/>
                          </a:solidFill>
                          <a:latin typeface="新細明體"/>
                          <a:ea typeface="標楷體"/>
                          <a:cs typeface="Times New Roman"/>
                        </a:rPr>
                        <a:t>5</a:t>
                      </a:r>
                      <a:r>
                        <a:rPr lang="zh-TW" altLang="zh-TW" sz="1600" kern="100" dirty="0" smtClean="0">
                          <a:solidFill>
                            <a:srgbClr val="000000"/>
                          </a:solidFill>
                          <a:latin typeface="新細明體"/>
                          <a:ea typeface="標楷體"/>
                          <a:cs typeface="Times New Roman"/>
                        </a:rPr>
                        <a:t>日止</a:t>
                      </a:r>
                      <a:endParaRPr lang="zh-TW" altLang="zh-TW" sz="1600" kern="100" dirty="0">
                        <a:solidFill>
                          <a:srgbClr val="383838"/>
                        </a:solidFill>
                        <a:latin typeface="新細明體"/>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spcBef>
                          <a:spcPts val="600"/>
                        </a:spcBef>
                        <a:spcAft>
                          <a:spcPts val="600"/>
                        </a:spcAft>
                      </a:pPr>
                      <a:r>
                        <a:rPr lang="zh-TW" sz="1600" kern="100" dirty="0">
                          <a:solidFill>
                            <a:srgbClr val="000000"/>
                          </a:solidFill>
                          <a:latin typeface="新細明體"/>
                          <a:ea typeface="標楷體"/>
                          <a:cs typeface="Times New Roman"/>
                        </a:rPr>
                        <a:t>攜帶相關申貸資料</a:t>
                      </a:r>
                      <a:r>
                        <a:rPr lang="en-US" sz="1600" kern="100" dirty="0">
                          <a:solidFill>
                            <a:srgbClr val="000000"/>
                          </a:solidFill>
                          <a:latin typeface="新細明體"/>
                          <a:ea typeface="標楷體"/>
                          <a:cs typeface="Times New Roman"/>
                        </a:rPr>
                        <a:t>(</a:t>
                      </a:r>
                      <a:r>
                        <a:rPr lang="zh-TW" sz="1600" kern="100" dirty="0">
                          <a:solidFill>
                            <a:srgbClr val="000000"/>
                          </a:solidFill>
                          <a:latin typeface="新細明體"/>
                          <a:ea typeface="標楷體"/>
                          <a:cs typeface="Times New Roman"/>
                        </a:rPr>
                        <a:t>撥款通知書三份、戶籍謄本、學雜費（住宿費）繳費單、本人及保證人印章及身分證</a:t>
                      </a:r>
                      <a:r>
                        <a:rPr lang="en-US" sz="1600" kern="100" dirty="0">
                          <a:solidFill>
                            <a:srgbClr val="000000"/>
                          </a:solidFill>
                          <a:latin typeface="新細明體"/>
                          <a:ea typeface="標楷體"/>
                          <a:cs typeface="Times New Roman"/>
                        </a:rPr>
                        <a:t>)</a:t>
                      </a:r>
                      <a:r>
                        <a:rPr lang="zh-TW" sz="1600" kern="100" dirty="0">
                          <a:solidFill>
                            <a:srgbClr val="000000"/>
                          </a:solidFill>
                          <a:latin typeface="新細明體"/>
                          <a:ea typeface="標楷體"/>
                          <a:cs typeface="Times New Roman"/>
                        </a:rPr>
                        <a:t>至台灣銀行各承辦分行辦理撥款申請。</a:t>
                      </a:r>
                      <a:endParaRPr lang="zh-TW" sz="1600" kern="100" dirty="0">
                        <a:solidFill>
                          <a:srgbClr val="383838"/>
                        </a:solidFill>
                        <a:latin typeface="新細明體"/>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457200" y="274638"/>
            <a:ext cx="8147248" cy="1210146"/>
          </a:xfrm>
        </p:spPr>
        <p:txBody>
          <a:bodyPr>
            <a:normAutofit/>
          </a:bodyPr>
          <a:lstStyle/>
          <a:p>
            <a:pPr algn="ctr"/>
            <a:r>
              <a:rPr lang="zh-TW" altLang="zh-TW" sz="3600" b="1" dirty="0" smtClean="0">
                <a:solidFill>
                  <a:srgbClr val="7030A0"/>
                </a:solidFill>
                <a:latin typeface="標楷體" pitchFamily="65" charset="-120"/>
                <a:ea typeface="標楷體" pitchFamily="65" charset="-120"/>
              </a:rPr>
              <a:t>辦理</a:t>
            </a:r>
            <a:r>
              <a:rPr lang="zh-TW" altLang="zh-TW" sz="3600" b="1" u="sng" dirty="0" smtClean="0">
                <a:solidFill>
                  <a:srgbClr val="C00000"/>
                </a:solidFill>
                <a:latin typeface="標楷體" pitchFamily="65" charset="-120"/>
                <a:ea typeface="標楷體" pitchFamily="65" charset="-120"/>
              </a:rPr>
              <a:t>台灣銀行</a:t>
            </a:r>
            <a:r>
              <a:rPr lang="zh-TW" altLang="zh-TW" sz="3600" b="1" dirty="0" smtClean="0">
                <a:solidFill>
                  <a:srgbClr val="7030A0"/>
                </a:solidFill>
                <a:latin typeface="標楷體" pitchFamily="65" charset="-120"/>
                <a:ea typeface="標楷體" pitchFamily="65" charset="-120"/>
              </a:rPr>
              <a:t>就學貸款流程</a:t>
            </a:r>
            <a:r>
              <a:rPr lang="en-US" altLang="zh-TW" sz="2400" b="1" cap="none" dirty="0" smtClean="0">
                <a:solidFill>
                  <a:srgbClr val="7030A0"/>
                </a:solidFill>
                <a:latin typeface="標楷體" pitchFamily="65" charset="-120"/>
                <a:ea typeface="標楷體" pitchFamily="65" charset="-120"/>
                <a:cs typeface="+mn-cs"/>
              </a:rPr>
              <a:t> </a:t>
            </a:r>
            <a:r>
              <a:rPr lang="en-US" altLang="zh-TW" sz="3600" b="1" dirty="0" smtClean="0">
                <a:solidFill>
                  <a:srgbClr val="7030A0"/>
                </a:solidFill>
                <a:latin typeface="標楷體" pitchFamily="65" charset="-120"/>
                <a:ea typeface="標楷體" pitchFamily="65" charset="-120"/>
              </a:rPr>
              <a:t/>
            </a:r>
            <a:br>
              <a:rPr lang="en-US" altLang="zh-TW" sz="3600" b="1" dirty="0" smtClean="0">
                <a:solidFill>
                  <a:srgbClr val="7030A0"/>
                </a:solidFill>
                <a:latin typeface="標楷體" pitchFamily="65" charset="-120"/>
                <a:ea typeface="標楷體" pitchFamily="65" charset="-120"/>
              </a:rPr>
            </a:br>
            <a:endParaRPr lang="zh-TW" altLang="en-US" dirty="0">
              <a:solidFill>
                <a:srgbClr val="7030A0"/>
              </a:solidFill>
              <a:latin typeface="標楷體" pitchFamily="65" charset="-120"/>
              <a:ea typeface="標楷體" pitchFamily="65"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1495940861"/>
              </p:ext>
            </p:extLst>
          </p:nvPr>
        </p:nvGraphicFramePr>
        <p:xfrm>
          <a:off x="395536" y="1306993"/>
          <a:ext cx="8352928" cy="5271075"/>
        </p:xfrm>
        <a:graphic>
          <a:graphicData uri="http://schemas.openxmlformats.org/drawingml/2006/table">
            <a:tbl>
              <a:tblPr/>
              <a:tblGrid>
                <a:gridCol w="790515"/>
                <a:gridCol w="1597614"/>
                <a:gridCol w="1592087"/>
                <a:gridCol w="4372712"/>
              </a:tblGrid>
              <a:tr h="1401927">
                <a:tc>
                  <a:txBody>
                    <a:bodyPr/>
                    <a:lstStyle/>
                    <a:p>
                      <a:pPr algn="ctr">
                        <a:spcBef>
                          <a:spcPts val="600"/>
                        </a:spcBef>
                        <a:spcAft>
                          <a:spcPts val="600"/>
                        </a:spcAft>
                      </a:pPr>
                      <a:r>
                        <a:rPr lang="en-US" sz="1600" kern="100" dirty="0">
                          <a:solidFill>
                            <a:srgbClr val="000000"/>
                          </a:solidFill>
                          <a:latin typeface="標楷體"/>
                          <a:ea typeface="新細明體"/>
                          <a:cs typeface="Times New Roman"/>
                        </a:rPr>
                        <a:t>4</a:t>
                      </a:r>
                      <a:endParaRPr lang="zh-TW" sz="1600" kern="100" dirty="0">
                        <a:solidFill>
                          <a:srgbClr val="383838"/>
                        </a:solidFill>
                        <a:latin typeface="新細明體"/>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905">
                        <a:spcBef>
                          <a:spcPts val="600"/>
                        </a:spcBef>
                        <a:spcAft>
                          <a:spcPts val="600"/>
                        </a:spcAft>
                      </a:pPr>
                      <a:r>
                        <a:rPr lang="zh-TW" sz="1600" kern="100">
                          <a:solidFill>
                            <a:srgbClr val="000000"/>
                          </a:solidFill>
                          <a:latin typeface="新細明體"/>
                          <a:ea typeface="標楷體"/>
                          <a:cs typeface="Times New Roman"/>
                        </a:rPr>
                        <a:t>學校網站</a:t>
                      </a:r>
                      <a:r>
                        <a:rPr lang="zh-TW" sz="1600" b="1" u="sng" kern="100">
                          <a:solidFill>
                            <a:srgbClr val="000000"/>
                          </a:solidFill>
                          <a:latin typeface="新細明體"/>
                          <a:ea typeface="標楷體"/>
                          <a:cs typeface="Times New Roman"/>
                        </a:rPr>
                        <a:t>學生就學貸款系統</a:t>
                      </a:r>
                      <a:r>
                        <a:rPr lang="zh-TW" sz="1600" kern="100">
                          <a:solidFill>
                            <a:srgbClr val="000000"/>
                          </a:solidFill>
                          <a:latin typeface="新細明體"/>
                          <a:ea typeface="標楷體"/>
                          <a:cs typeface="Times New Roman"/>
                        </a:rPr>
                        <a:t>申貸回覆</a:t>
                      </a:r>
                      <a:endParaRPr lang="zh-TW" sz="1600" kern="100">
                        <a:solidFill>
                          <a:srgbClr val="383838"/>
                        </a:solidFill>
                        <a:latin typeface="新細明體"/>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
                        <a:spcBef>
                          <a:spcPts val="600"/>
                        </a:spcBef>
                        <a:spcAft>
                          <a:spcPts val="600"/>
                        </a:spcAft>
                      </a:pPr>
                      <a:r>
                        <a:rPr lang="en-US" altLang="zh-TW" sz="1600" kern="100" dirty="0" smtClean="0">
                          <a:solidFill>
                            <a:srgbClr val="000000"/>
                          </a:solidFill>
                          <a:latin typeface="標楷體"/>
                          <a:ea typeface="+mn-ea"/>
                          <a:cs typeface="Times New Roman"/>
                        </a:rPr>
                        <a:t>103</a:t>
                      </a:r>
                      <a:r>
                        <a:rPr lang="zh-TW" altLang="zh-TW" sz="1600" kern="100" dirty="0" smtClean="0">
                          <a:solidFill>
                            <a:srgbClr val="000000"/>
                          </a:solidFill>
                          <a:latin typeface="新細明體"/>
                          <a:ea typeface="標楷體"/>
                          <a:cs typeface="Times New Roman"/>
                        </a:rPr>
                        <a:t>年</a:t>
                      </a:r>
                      <a:r>
                        <a:rPr lang="en-US" altLang="zh-TW" sz="1600" kern="100" dirty="0" smtClean="0">
                          <a:solidFill>
                            <a:srgbClr val="000000"/>
                          </a:solidFill>
                          <a:latin typeface="新細明體"/>
                          <a:ea typeface="標楷體"/>
                          <a:cs typeface="Times New Roman"/>
                        </a:rPr>
                        <a:t>8</a:t>
                      </a:r>
                      <a:r>
                        <a:rPr lang="zh-TW" altLang="zh-TW" sz="1600" kern="100" dirty="0" smtClean="0">
                          <a:solidFill>
                            <a:srgbClr val="000000"/>
                          </a:solidFill>
                          <a:latin typeface="新細明體"/>
                          <a:ea typeface="標楷體"/>
                          <a:cs typeface="Times New Roman"/>
                        </a:rPr>
                        <a:t>月</a:t>
                      </a:r>
                      <a:r>
                        <a:rPr lang="en-US" altLang="zh-TW" sz="1600" kern="100" dirty="0" smtClean="0">
                          <a:solidFill>
                            <a:srgbClr val="000000"/>
                          </a:solidFill>
                          <a:latin typeface="新細明體"/>
                          <a:ea typeface="標楷體"/>
                          <a:cs typeface="Times New Roman"/>
                        </a:rPr>
                        <a:t>1</a:t>
                      </a:r>
                      <a:r>
                        <a:rPr lang="zh-TW" altLang="zh-TW" sz="1600" kern="100" dirty="0" smtClean="0">
                          <a:solidFill>
                            <a:srgbClr val="000000"/>
                          </a:solidFill>
                          <a:latin typeface="新細明體"/>
                          <a:ea typeface="標楷體"/>
                          <a:cs typeface="Times New Roman"/>
                        </a:rPr>
                        <a:t>日～</a:t>
                      </a:r>
                      <a:endParaRPr lang="zh-TW" altLang="zh-TW" sz="1600" kern="100" dirty="0" smtClean="0">
                        <a:solidFill>
                          <a:srgbClr val="383838"/>
                        </a:solidFill>
                        <a:latin typeface="新細明體"/>
                        <a:ea typeface="+mn-ea"/>
                        <a:cs typeface="Times New Roman"/>
                      </a:endParaRPr>
                    </a:p>
                    <a:p>
                      <a:pPr>
                        <a:spcBef>
                          <a:spcPts val="600"/>
                        </a:spcBef>
                        <a:spcAft>
                          <a:spcPts val="600"/>
                        </a:spcAft>
                      </a:pPr>
                      <a:r>
                        <a:rPr lang="en-US" altLang="zh-TW" sz="1600" kern="100" dirty="0" smtClean="0">
                          <a:solidFill>
                            <a:srgbClr val="000000"/>
                          </a:solidFill>
                          <a:latin typeface="標楷體"/>
                          <a:ea typeface="+mn-ea"/>
                          <a:cs typeface="Times New Roman"/>
                        </a:rPr>
                        <a:t>103</a:t>
                      </a:r>
                      <a:r>
                        <a:rPr lang="zh-TW" altLang="zh-TW" sz="1600" kern="100" dirty="0" smtClean="0">
                          <a:solidFill>
                            <a:srgbClr val="000000"/>
                          </a:solidFill>
                          <a:latin typeface="新細明體"/>
                          <a:ea typeface="標楷體"/>
                          <a:cs typeface="Times New Roman"/>
                        </a:rPr>
                        <a:t>年</a:t>
                      </a:r>
                      <a:r>
                        <a:rPr lang="en-US" altLang="zh-TW" sz="1600" kern="100" dirty="0" smtClean="0">
                          <a:solidFill>
                            <a:srgbClr val="000000"/>
                          </a:solidFill>
                          <a:latin typeface="新細明體"/>
                          <a:ea typeface="標楷體"/>
                          <a:cs typeface="Times New Roman"/>
                        </a:rPr>
                        <a:t>9</a:t>
                      </a:r>
                      <a:r>
                        <a:rPr lang="zh-TW" altLang="zh-TW" sz="1600" kern="100" dirty="0" smtClean="0">
                          <a:solidFill>
                            <a:srgbClr val="000000"/>
                          </a:solidFill>
                          <a:latin typeface="新細明體"/>
                          <a:ea typeface="標楷體"/>
                          <a:cs typeface="Times New Roman"/>
                        </a:rPr>
                        <a:t>月</a:t>
                      </a:r>
                      <a:r>
                        <a:rPr lang="en-US" altLang="zh-TW" sz="1600" kern="100" dirty="0" smtClean="0">
                          <a:solidFill>
                            <a:srgbClr val="000000"/>
                          </a:solidFill>
                          <a:latin typeface="新細明體"/>
                          <a:ea typeface="標楷體"/>
                          <a:cs typeface="Times New Roman"/>
                        </a:rPr>
                        <a:t>5</a:t>
                      </a:r>
                      <a:r>
                        <a:rPr lang="zh-TW" altLang="zh-TW" sz="1600" kern="100" dirty="0" smtClean="0">
                          <a:solidFill>
                            <a:srgbClr val="000000"/>
                          </a:solidFill>
                          <a:latin typeface="新細明體"/>
                          <a:ea typeface="標楷體"/>
                          <a:cs typeface="Times New Roman"/>
                        </a:rPr>
                        <a:t>日止</a:t>
                      </a:r>
                      <a:endParaRPr lang="zh-TW" altLang="zh-TW" sz="1600" kern="100" dirty="0">
                        <a:solidFill>
                          <a:srgbClr val="383838"/>
                        </a:solidFill>
                        <a:latin typeface="新細明體"/>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r>
                        <a:rPr lang="zh-TW" sz="1600" kern="100">
                          <a:solidFill>
                            <a:srgbClr val="000000"/>
                          </a:solidFill>
                          <a:latin typeface="新細明體"/>
                          <a:ea typeface="標楷體"/>
                          <a:cs typeface="Times New Roman"/>
                        </a:rPr>
                        <a:t>完成銀行就貸對保手續後，請至學校網站</a:t>
                      </a:r>
                      <a:r>
                        <a:rPr lang="en-US" sz="1600" kern="100">
                          <a:solidFill>
                            <a:srgbClr val="000000"/>
                          </a:solidFill>
                          <a:latin typeface="新細明體"/>
                          <a:ea typeface="標楷體"/>
                          <a:cs typeface="Times New Roman"/>
                        </a:rPr>
                        <a:t>-&gt;</a:t>
                      </a:r>
                      <a:r>
                        <a:rPr lang="zh-TW" sz="1600" kern="100">
                          <a:solidFill>
                            <a:srgbClr val="000000"/>
                          </a:solidFill>
                          <a:latin typeface="新細明體"/>
                          <a:ea typeface="標楷體"/>
                          <a:cs typeface="Times New Roman"/>
                        </a:rPr>
                        <a:t>單一入口網</a:t>
                      </a:r>
                      <a:r>
                        <a:rPr lang="en-US" sz="1600" kern="100">
                          <a:solidFill>
                            <a:srgbClr val="000000"/>
                          </a:solidFill>
                          <a:latin typeface="新細明體"/>
                          <a:ea typeface="標楷體"/>
                          <a:cs typeface="Times New Roman"/>
                        </a:rPr>
                        <a:t>-&gt;</a:t>
                      </a:r>
                      <a:r>
                        <a:rPr lang="zh-TW" sz="1600" b="1" u="sng" kern="100">
                          <a:solidFill>
                            <a:srgbClr val="000000"/>
                          </a:solidFill>
                          <a:latin typeface="新細明體"/>
                          <a:ea typeface="標楷體"/>
                          <a:cs typeface="Times New Roman"/>
                        </a:rPr>
                        <a:t>學生就學貸款系統</a:t>
                      </a:r>
                      <a:r>
                        <a:rPr lang="zh-TW" sz="1600" kern="100">
                          <a:solidFill>
                            <a:srgbClr val="000000"/>
                          </a:solidFill>
                          <a:latin typeface="新細明體"/>
                          <a:ea typeface="標楷體"/>
                          <a:cs typeface="Times New Roman"/>
                        </a:rPr>
                        <a:t>回覆申貸資料。（</a:t>
                      </a:r>
                      <a:r>
                        <a:rPr lang="en-US" sz="1600" u="sng" kern="100">
                          <a:solidFill>
                            <a:srgbClr val="000000"/>
                          </a:solidFill>
                          <a:latin typeface="新細明體"/>
                          <a:ea typeface="標楷體"/>
                          <a:cs typeface="Times New Roman"/>
                          <a:hlinkClick r:id="rId3"/>
                        </a:rPr>
                        <a:t>http://iq.cute.edu.tw/index.do?thetime=1334721368859</a:t>
                      </a:r>
                      <a:r>
                        <a:rPr lang="zh-TW" sz="1600" kern="100">
                          <a:solidFill>
                            <a:srgbClr val="000000"/>
                          </a:solidFill>
                          <a:latin typeface="新細明體"/>
                          <a:ea typeface="標楷體"/>
                          <a:cs typeface="Times New Roman"/>
                        </a:rPr>
                        <a:t>）</a:t>
                      </a:r>
                      <a:r>
                        <a:rPr lang="zh-TW" sz="1600" b="1" kern="100" spc="-50">
                          <a:solidFill>
                            <a:srgbClr val="000000"/>
                          </a:solidFill>
                          <a:latin typeface="新細明體"/>
                          <a:ea typeface="標楷體"/>
                          <a:cs typeface="標楷體"/>
                        </a:rPr>
                        <a:t>【對保後，務必至學校就學貸款系統回覆申貸資料】</a:t>
                      </a:r>
                      <a:endParaRPr lang="zh-TW" sz="1600" kern="100">
                        <a:solidFill>
                          <a:srgbClr val="383838"/>
                        </a:solidFill>
                        <a:latin typeface="新細明體"/>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9148">
                <a:tc>
                  <a:txBody>
                    <a:bodyPr/>
                    <a:lstStyle/>
                    <a:p>
                      <a:pPr algn="ctr">
                        <a:spcBef>
                          <a:spcPts val="600"/>
                        </a:spcBef>
                        <a:spcAft>
                          <a:spcPts val="600"/>
                        </a:spcAft>
                      </a:pPr>
                      <a:r>
                        <a:rPr lang="en-US" sz="1600" b="1" kern="100">
                          <a:solidFill>
                            <a:srgbClr val="000000"/>
                          </a:solidFill>
                          <a:latin typeface="標楷體"/>
                          <a:ea typeface="新細明體"/>
                          <a:cs typeface="Times New Roman"/>
                        </a:rPr>
                        <a:t>5</a:t>
                      </a:r>
                      <a:endParaRPr lang="zh-TW" sz="1600" kern="100">
                        <a:solidFill>
                          <a:srgbClr val="383838"/>
                        </a:solidFill>
                        <a:latin typeface="新細明體"/>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a:spcBef>
                          <a:spcPts val="600"/>
                        </a:spcBef>
                        <a:spcAft>
                          <a:spcPts val="600"/>
                        </a:spcAft>
                      </a:pPr>
                      <a:r>
                        <a:rPr lang="zh-TW" sz="1600" kern="100" dirty="0">
                          <a:solidFill>
                            <a:srgbClr val="000000"/>
                          </a:solidFill>
                          <a:latin typeface="新細明體"/>
                          <a:ea typeface="標楷體"/>
                          <a:cs typeface="Times New Roman"/>
                        </a:rPr>
                        <a:t>就學貸款資料繳件</a:t>
                      </a:r>
                      <a:r>
                        <a:rPr lang="zh-TW" sz="1600" u="sng" kern="100" dirty="0">
                          <a:solidFill>
                            <a:srgbClr val="000000"/>
                          </a:solidFill>
                          <a:latin typeface="新細明體"/>
                          <a:ea typeface="標楷體"/>
                          <a:cs typeface="Times New Roman"/>
                        </a:rPr>
                        <a:t>（外縣市者可以掛號郵寄方式，郵戳為憑）</a:t>
                      </a:r>
                      <a:endParaRPr lang="zh-TW" sz="1600" kern="100" dirty="0">
                        <a:solidFill>
                          <a:srgbClr val="383838"/>
                        </a:solidFill>
                        <a:latin typeface="新細明體"/>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
                        <a:spcBef>
                          <a:spcPts val="600"/>
                        </a:spcBef>
                        <a:spcAft>
                          <a:spcPts val="600"/>
                        </a:spcAft>
                      </a:pPr>
                      <a:endParaRPr lang="en-US" sz="1600" kern="100" dirty="0">
                        <a:solidFill>
                          <a:srgbClr val="000000"/>
                        </a:solidFill>
                        <a:latin typeface="標楷體"/>
                        <a:ea typeface="新細明體"/>
                        <a:cs typeface="Times New Roman"/>
                      </a:endParaRPr>
                    </a:p>
                    <a:p>
                      <a:pPr indent="11430">
                        <a:spcBef>
                          <a:spcPts val="600"/>
                        </a:spcBef>
                        <a:spcAft>
                          <a:spcPts val="600"/>
                        </a:spcAft>
                      </a:pPr>
                      <a:r>
                        <a:rPr lang="en-US" sz="1600" kern="100" dirty="0" smtClean="0">
                          <a:solidFill>
                            <a:srgbClr val="000000"/>
                          </a:solidFill>
                          <a:latin typeface="標楷體"/>
                          <a:ea typeface="新細明體"/>
                          <a:cs typeface="Times New Roman"/>
                        </a:rPr>
                        <a:t>10</a:t>
                      </a:r>
                      <a:r>
                        <a:rPr lang="en-US" altLang="zh-TW" sz="1600" kern="100" dirty="0" smtClean="0">
                          <a:solidFill>
                            <a:srgbClr val="000000"/>
                          </a:solidFill>
                          <a:latin typeface="標楷體"/>
                          <a:ea typeface="新細明體"/>
                          <a:cs typeface="Times New Roman"/>
                        </a:rPr>
                        <a:t>3</a:t>
                      </a:r>
                      <a:r>
                        <a:rPr lang="zh-TW" sz="1600" kern="100" dirty="0" smtClean="0">
                          <a:solidFill>
                            <a:srgbClr val="000000"/>
                          </a:solidFill>
                          <a:latin typeface="新細明體"/>
                          <a:ea typeface="標楷體"/>
                          <a:cs typeface="Times New Roman"/>
                        </a:rPr>
                        <a:t>年</a:t>
                      </a:r>
                      <a:r>
                        <a:rPr lang="en-US" altLang="zh-TW" sz="1600" kern="100" dirty="0" smtClean="0">
                          <a:solidFill>
                            <a:srgbClr val="000000"/>
                          </a:solidFill>
                          <a:latin typeface="新細明體"/>
                          <a:ea typeface="標楷體"/>
                          <a:cs typeface="Times New Roman"/>
                        </a:rPr>
                        <a:t>8</a:t>
                      </a:r>
                      <a:r>
                        <a:rPr lang="zh-TW" sz="1600" kern="100" dirty="0" smtClean="0">
                          <a:solidFill>
                            <a:srgbClr val="000000"/>
                          </a:solidFill>
                          <a:latin typeface="新細明體"/>
                          <a:ea typeface="標楷體"/>
                          <a:cs typeface="Times New Roman"/>
                        </a:rPr>
                        <a:t>月</a:t>
                      </a:r>
                      <a:r>
                        <a:rPr lang="en-US" sz="1600" kern="100" dirty="0" smtClean="0">
                          <a:solidFill>
                            <a:srgbClr val="000000"/>
                          </a:solidFill>
                          <a:latin typeface="新細明體"/>
                          <a:ea typeface="標楷體"/>
                          <a:cs typeface="Times New Roman"/>
                        </a:rPr>
                        <a:t>1</a:t>
                      </a:r>
                      <a:r>
                        <a:rPr lang="zh-TW" sz="1600" kern="100" dirty="0" smtClean="0">
                          <a:solidFill>
                            <a:srgbClr val="000000"/>
                          </a:solidFill>
                          <a:latin typeface="新細明體"/>
                          <a:ea typeface="標楷體"/>
                          <a:cs typeface="Times New Roman"/>
                        </a:rPr>
                        <a:t>日</a:t>
                      </a:r>
                      <a:r>
                        <a:rPr lang="zh-TW" sz="1600" kern="100" dirty="0">
                          <a:solidFill>
                            <a:srgbClr val="000000"/>
                          </a:solidFill>
                          <a:latin typeface="新細明體"/>
                          <a:ea typeface="標楷體"/>
                          <a:cs typeface="Times New Roman"/>
                        </a:rPr>
                        <a:t>～</a:t>
                      </a:r>
                      <a:endParaRPr lang="zh-TW" sz="1600" kern="100" dirty="0">
                        <a:solidFill>
                          <a:srgbClr val="383838"/>
                        </a:solidFill>
                        <a:latin typeface="新細明體"/>
                        <a:ea typeface="新細明體"/>
                        <a:cs typeface="Times New Roman"/>
                      </a:endParaRPr>
                    </a:p>
                    <a:p>
                      <a:pPr marL="1270" indent="13970">
                        <a:spcBef>
                          <a:spcPts val="600"/>
                        </a:spcBef>
                        <a:spcAft>
                          <a:spcPts val="600"/>
                        </a:spcAft>
                      </a:pPr>
                      <a:r>
                        <a:rPr lang="en-US" sz="1600" kern="100" dirty="0" smtClean="0">
                          <a:solidFill>
                            <a:srgbClr val="000000"/>
                          </a:solidFill>
                          <a:latin typeface="標楷體"/>
                          <a:ea typeface="新細明體"/>
                          <a:cs typeface="Times New Roman"/>
                        </a:rPr>
                        <a:t>10</a:t>
                      </a:r>
                      <a:r>
                        <a:rPr lang="en-US" altLang="zh-TW" sz="1600" kern="100" dirty="0" smtClean="0">
                          <a:solidFill>
                            <a:srgbClr val="000000"/>
                          </a:solidFill>
                          <a:latin typeface="標楷體"/>
                          <a:ea typeface="新細明體"/>
                          <a:cs typeface="Times New Roman"/>
                        </a:rPr>
                        <a:t>3</a:t>
                      </a:r>
                      <a:r>
                        <a:rPr lang="zh-TW" sz="1600" kern="100" dirty="0" smtClean="0">
                          <a:solidFill>
                            <a:srgbClr val="000000"/>
                          </a:solidFill>
                          <a:latin typeface="新細明體"/>
                          <a:ea typeface="標楷體"/>
                          <a:cs typeface="Times New Roman"/>
                        </a:rPr>
                        <a:t>年</a:t>
                      </a:r>
                      <a:r>
                        <a:rPr lang="en-US" altLang="zh-TW" sz="1600" kern="100" dirty="0" smtClean="0">
                          <a:solidFill>
                            <a:srgbClr val="000000"/>
                          </a:solidFill>
                          <a:latin typeface="新細明體"/>
                          <a:ea typeface="標楷體"/>
                          <a:cs typeface="Times New Roman"/>
                        </a:rPr>
                        <a:t>9</a:t>
                      </a:r>
                      <a:r>
                        <a:rPr lang="zh-TW" sz="1600" kern="100" dirty="0" smtClean="0">
                          <a:solidFill>
                            <a:srgbClr val="000000"/>
                          </a:solidFill>
                          <a:latin typeface="新細明體"/>
                          <a:ea typeface="標楷體"/>
                          <a:cs typeface="Times New Roman"/>
                        </a:rPr>
                        <a:t>月</a:t>
                      </a:r>
                      <a:r>
                        <a:rPr lang="en-US" altLang="zh-TW" sz="1600" kern="100" dirty="0" smtClean="0">
                          <a:solidFill>
                            <a:srgbClr val="000000"/>
                          </a:solidFill>
                          <a:latin typeface="新細明體"/>
                          <a:ea typeface="標楷體"/>
                          <a:cs typeface="Times New Roman"/>
                        </a:rPr>
                        <a:t>5</a:t>
                      </a:r>
                      <a:r>
                        <a:rPr lang="zh-TW" sz="1600" kern="100" dirty="0" smtClean="0">
                          <a:solidFill>
                            <a:srgbClr val="000000"/>
                          </a:solidFill>
                          <a:latin typeface="新細明體"/>
                          <a:ea typeface="標楷體"/>
                          <a:cs typeface="Times New Roman"/>
                        </a:rPr>
                        <a:t>日</a:t>
                      </a:r>
                      <a:r>
                        <a:rPr lang="zh-TW" sz="1600" kern="100" dirty="0">
                          <a:solidFill>
                            <a:srgbClr val="000000"/>
                          </a:solidFill>
                          <a:latin typeface="新細明體"/>
                          <a:ea typeface="標楷體"/>
                          <a:cs typeface="Times New Roman"/>
                        </a:rPr>
                        <a:t>止【</a:t>
                      </a:r>
                      <a:r>
                        <a:rPr lang="zh-TW" sz="1600" b="1" u="sng" kern="100" dirty="0">
                          <a:solidFill>
                            <a:srgbClr val="000000"/>
                          </a:solidFill>
                          <a:latin typeface="新細明體"/>
                          <a:ea typeface="標楷體"/>
                          <a:cs typeface="Times New Roman"/>
                        </a:rPr>
                        <a:t>所有類別的就貸生請務必於截止日前將就貸相關資料繳回至學務處（日間部學以</a:t>
                      </a:r>
                      <a:r>
                        <a:rPr lang="zh-TW" sz="1600" b="1" u="sng" kern="100" dirty="0" smtClean="0">
                          <a:solidFill>
                            <a:srgbClr val="000000"/>
                          </a:solidFill>
                          <a:latin typeface="新細明體"/>
                          <a:ea typeface="標楷體"/>
                          <a:cs typeface="Times New Roman"/>
                        </a:rPr>
                        <a:t>軒</a:t>
                      </a:r>
                      <a:r>
                        <a:rPr lang="en-US" altLang="zh-TW" sz="1600" b="1" u="sng" kern="100" dirty="0" smtClean="0">
                          <a:solidFill>
                            <a:srgbClr val="000000"/>
                          </a:solidFill>
                          <a:latin typeface="新細明體"/>
                          <a:ea typeface="標楷體"/>
                          <a:cs typeface="Times New Roman"/>
                        </a:rPr>
                        <a:t>1005</a:t>
                      </a:r>
                      <a:r>
                        <a:rPr lang="zh-TW" sz="1600" b="1" u="sng" kern="100" dirty="0" smtClean="0">
                          <a:solidFill>
                            <a:srgbClr val="000000"/>
                          </a:solidFill>
                          <a:latin typeface="新細明體"/>
                          <a:ea typeface="標楷體"/>
                          <a:cs typeface="Times New Roman"/>
                        </a:rPr>
                        <a:t>室</a:t>
                      </a:r>
                      <a:r>
                        <a:rPr lang="zh-TW" sz="1600" b="1" u="sng" kern="100" dirty="0">
                          <a:solidFill>
                            <a:srgbClr val="000000"/>
                          </a:solidFill>
                          <a:latin typeface="新細明體"/>
                          <a:ea typeface="標楷體"/>
                          <a:cs typeface="Times New Roman"/>
                        </a:rPr>
                        <a:t>）、進修部暨進院專涵德樓</a:t>
                      </a:r>
                      <a:r>
                        <a:rPr lang="en-US" sz="1600" b="1" u="sng" kern="100" dirty="0">
                          <a:solidFill>
                            <a:srgbClr val="000000"/>
                          </a:solidFill>
                          <a:latin typeface="新細明體"/>
                          <a:ea typeface="標楷體"/>
                          <a:cs typeface="Times New Roman"/>
                        </a:rPr>
                        <a:t>105</a:t>
                      </a:r>
                      <a:r>
                        <a:rPr lang="zh-TW" sz="1600" b="1" u="sng" kern="100" dirty="0">
                          <a:solidFill>
                            <a:srgbClr val="000000"/>
                          </a:solidFill>
                          <a:latin typeface="新細明體"/>
                          <a:ea typeface="標楷體"/>
                          <a:cs typeface="Times New Roman"/>
                        </a:rPr>
                        <a:t>室。</a:t>
                      </a:r>
                      <a:r>
                        <a:rPr lang="zh-TW" sz="1600" kern="100" dirty="0">
                          <a:solidFill>
                            <a:srgbClr val="000000"/>
                          </a:solidFill>
                          <a:latin typeface="新細明體"/>
                          <a:ea typeface="標楷體"/>
                          <a:cs typeface="Times New Roman"/>
                        </a:rPr>
                        <a:t>】</a:t>
                      </a:r>
                      <a:endParaRPr lang="zh-TW" sz="1600" kern="100" dirty="0">
                        <a:solidFill>
                          <a:srgbClr val="383838"/>
                        </a:solidFill>
                        <a:latin typeface="新細明體"/>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6530" indent="-243840">
                        <a:spcBef>
                          <a:spcPts val="600"/>
                        </a:spcBef>
                        <a:spcAft>
                          <a:spcPts val="600"/>
                        </a:spcAft>
                      </a:pPr>
                      <a:r>
                        <a:rPr lang="zh-TW" sz="1600" kern="100" dirty="0">
                          <a:solidFill>
                            <a:srgbClr val="000000"/>
                          </a:solidFill>
                          <a:latin typeface="新細明體"/>
                          <a:ea typeface="標楷體"/>
                          <a:cs typeface="Times New Roman"/>
                        </a:rPr>
                        <a:t>繳交資料：</a:t>
                      </a:r>
                      <a:endParaRPr lang="zh-TW" sz="1600" kern="100" dirty="0">
                        <a:solidFill>
                          <a:srgbClr val="383838"/>
                        </a:solidFill>
                        <a:latin typeface="新細明體"/>
                        <a:ea typeface="新細明體"/>
                        <a:cs typeface="Times New Roman"/>
                      </a:endParaRPr>
                    </a:p>
                    <a:p>
                      <a:pPr marL="34290" indent="-101600">
                        <a:spcBef>
                          <a:spcPts val="600"/>
                        </a:spcBef>
                        <a:spcAft>
                          <a:spcPts val="600"/>
                        </a:spcAft>
                      </a:pPr>
                      <a:r>
                        <a:rPr lang="en-US" sz="1600" kern="100" dirty="0">
                          <a:solidFill>
                            <a:srgbClr val="000000"/>
                          </a:solidFill>
                          <a:latin typeface="標楷體"/>
                          <a:ea typeface="新細明體"/>
                          <a:cs typeface="Times New Roman"/>
                        </a:rPr>
                        <a:t>1.</a:t>
                      </a:r>
                      <a:r>
                        <a:rPr lang="zh-TW" sz="1600" kern="100" dirty="0">
                          <a:solidFill>
                            <a:srgbClr val="000000"/>
                          </a:solidFill>
                          <a:latin typeface="新細明體"/>
                          <a:ea typeface="標楷體"/>
                          <a:cs typeface="Times New Roman"/>
                        </a:rPr>
                        <a:t>台灣銀行就貸資料繳交收件收據（請至學校網站學生就學貸款系統</a:t>
                      </a:r>
                      <a:r>
                        <a:rPr lang="zh-TW" sz="1600" b="1" i="1" u="sng" kern="100" dirty="0">
                          <a:solidFill>
                            <a:srgbClr val="000000"/>
                          </a:solidFill>
                          <a:latin typeface="新細明體"/>
                          <a:ea typeface="標楷體"/>
                          <a:cs typeface="Times New Roman"/>
                        </a:rPr>
                        <a:t>自行下載</a:t>
                      </a:r>
                      <a:r>
                        <a:rPr lang="zh-TW" sz="1600" u="sng" kern="100" dirty="0">
                          <a:solidFill>
                            <a:srgbClr val="000000"/>
                          </a:solidFill>
                          <a:latin typeface="新細明體"/>
                          <a:ea typeface="標楷體"/>
                          <a:cs typeface="Times New Roman"/>
                        </a:rPr>
                        <a:t>）</a:t>
                      </a:r>
                      <a:r>
                        <a:rPr lang="zh-TW" sz="1600" kern="100" dirty="0">
                          <a:solidFill>
                            <a:srgbClr val="000000"/>
                          </a:solidFill>
                          <a:latin typeface="新細明體"/>
                          <a:ea typeface="標楷體"/>
                          <a:cs typeface="Times New Roman"/>
                        </a:rPr>
                        <a:t>（</a:t>
                      </a:r>
                      <a:r>
                        <a:rPr lang="en-US" sz="1600" u="sng" kern="100" dirty="0">
                          <a:solidFill>
                            <a:srgbClr val="000000"/>
                          </a:solidFill>
                          <a:latin typeface="新細明體"/>
                          <a:ea typeface="標楷體"/>
                          <a:cs typeface="Times New Roman"/>
                          <a:hlinkClick r:id="rId3"/>
                        </a:rPr>
                        <a:t>http://iq.cute.edu.tw/index.do?thetime=1334721368859</a:t>
                      </a:r>
                      <a:r>
                        <a:rPr lang="zh-TW" sz="1600" kern="100" dirty="0">
                          <a:solidFill>
                            <a:srgbClr val="000000"/>
                          </a:solidFill>
                          <a:latin typeface="新細明體"/>
                          <a:ea typeface="標楷體"/>
                          <a:cs typeface="Times New Roman"/>
                        </a:rPr>
                        <a:t>）</a:t>
                      </a:r>
                      <a:endParaRPr lang="zh-TW" sz="1600" kern="100" dirty="0">
                        <a:solidFill>
                          <a:srgbClr val="383838"/>
                        </a:solidFill>
                        <a:latin typeface="新細明體"/>
                        <a:ea typeface="新細明體"/>
                        <a:cs typeface="Times New Roman"/>
                      </a:endParaRPr>
                    </a:p>
                    <a:p>
                      <a:pPr marL="34290" indent="-101600">
                        <a:spcBef>
                          <a:spcPts val="600"/>
                        </a:spcBef>
                        <a:spcAft>
                          <a:spcPts val="600"/>
                        </a:spcAft>
                      </a:pPr>
                      <a:r>
                        <a:rPr lang="en-US" sz="1600" kern="100" dirty="0">
                          <a:solidFill>
                            <a:srgbClr val="000000"/>
                          </a:solidFill>
                          <a:latin typeface="標楷體"/>
                          <a:ea typeface="新細明體"/>
                          <a:cs typeface="Times New Roman"/>
                        </a:rPr>
                        <a:t>2.</a:t>
                      </a:r>
                      <a:r>
                        <a:rPr lang="zh-TW" sz="1600" kern="100" dirty="0">
                          <a:solidFill>
                            <a:srgbClr val="000000"/>
                          </a:solidFill>
                          <a:latin typeface="新細明體"/>
                          <a:ea typeface="標楷體"/>
                          <a:cs typeface="Times New Roman"/>
                        </a:rPr>
                        <a:t>貸款撥款通知書</a:t>
                      </a:r>
                      <a:r>
                        <a:rPr lang="en-US" sz="1600" kern="100" dirty="0">
                          <a:solidFill>
                            <a:srgbClr val="000000"/>
                          </a:solidFill>
                          <a:latin typeface="新細明體"/>
                          <a:ea typeface="標楷體"/>
                          <a:cs typeface="Times New Roman"/>
                        </a:rPr>
                        <a:t>(</a:t>
                      </a:r>
                      <a:r>
                        <a:rPr lang="zh-TW" sz="1600" kern="100" dirty="0">
                          <a:solidFill>
                            <a:srgbClr val="000000"/>
                          </a:solidFill>
                          <a:latin typeface="新細明體"/>
                          <a:ea typeface="標楷體"/>
                          <a:cs typeface="Times New Roman"/>
                        </a:rPr>
                        <a:t>學校收執聯</a:t>
                      </a:r>
                      <a:r>
                        <a:rPr lang="en-US" sz="1600" kern="100" dirty="0">
                          <a:solidFill>
                            <a:srgbClr val="000000"/>
                          </a:solidFill>
                          <a:latin typeface="新細明體"/>
                          <a:ea typeface="標楷體"/>
                          <a:cs typeface="Times New Roman"/>
                        </a:rPr>
                        <a:t>)</a:t>
                      </a:r>
                      <a:endParaRPr lang="zh-TW" sz="1600" kern="100" dirty="0">
                        <a:solidFill>
                          <a:srgbClr val="383838"/>
                        </a:solidFill>
                        <a:latin typeface="新細明體"/>
                        <a:ea typeface="新細明體"/>
                        <a:cs typeface="Times New Roman"/>
                      </a:endParaRPr>
                    </a:p>
                    <a:p>
                      <a:pPr marL="176530" indent="-243840">
                        <a:spcBef>
                          <a:spcPts val="600"/>
                        </a:spcBef>
                        <a:spcAft>
                          <a:spcPts val="600"/>
                        </a:spcAft>
                      </a:pPr>
                      <a:r>
                        <a:rPr lang="en-US" sz="1600" kern="100" dirty="0">
                          <a:solidFill>
                            <a:srgbClr val="000000"/>
                          </a:solidFill>
                          <a:latin typeface="標楷體"/>
                          <a:ea typeface="新細明體"/>
                          <a:cs typeface="Times New Roman"/>
                        </a:rPr>
                        <a:t>3.</a:t>
                      </a:r>
                      <a:r>
                        <a:rPr lang="zh-TW" sz="1600" kern="100" dirty="0">
                          <a:solidFill>
                            <a:srgbClr val="000000"/>
                          </a:solidFill>
                          <a:latin typeface="新細明體"/>
                          <a:ea typeface="標楷體"/>
                          <a:cs typeface="Times New Roman"/>
                        </a:rPr>
                        <a:t>學生、保證人及父母親之戶籍謄本</a:t>
                      </a:r>
                      <a:r>
                        <a:rPr lang="en-US" sz="1600" kern="100" dirty="0">
                          <a:solidFill>
                            <a:srgbClr val="000000"/>
                          </a:solidFill>
                          <a:latin typeface="新細明體"/>
                          <a:ea typeface="標楷體"/>
                          <a:cs typeface="Times New Roman"/>
                        </a:rPr>
                        <a:t>(</a:t>
                      </a:r>
                      <a:r>
                        <a:rPr lang="zh-TW" sz="1600" kern="100" dirty="0">
                          <a:solidFill>
                            <a:srgbClr val="000000"/>
                          </a:solidFill>
                          <a:latin typeface="新細明體"/>
                          <a:ea typeface="標楷體"/>
                          <a:cs typeface="Times New Roman"/>
                        </a:rPr>
                        <a:t>三個月內</a:t>
                      </a:r>
                      <a:r>
                        <a:rPr lang="en-US" sz="1600" kern="100" dirty="0">
                          <a:solidFill>
                            <a:srgbClr val="000000"/>
                          </a:solidFill>
                          <a:latin typeface="新細明體"/>
                          <a:ea typeface="標楷體"/>
                          <a:cs typeface="Times New Roman"/>
                        </a:rPr>
                        <a:t>)</a:t>
                      </a:r>
                      <a:endParaRPr lang="zh-TW" sz="1600" kern="100" dirty="0">
                        <a:solidFill>
                          <a:srgbClr val="383838"/>
                        </a:solidFill>
                        <a:latin typeface="新細明體"/>
                        <a:ea typeface="新細明體"/>
                        <a:cs typeface="Times New Roman"/>
                      </a:endParaRPr>
                    </a:p>
                    <a:p>
                      <a:pPr marL="34290" indent="-101600">
                        <a:spcBef>
                          <a:spcPts val="600"/>
                        </a:spcBef>
                        <a:spcAft>
                          <a:spcPts val="600"/>
                        </a:spcAft>
                      </a:pPr>
                      <a:r>
                        <a:rPr lang="en-US" sz="1600" kern="100" dirty="0">
                          <a:solidFill>
                            <a:srgbClr val="000000"/>
                          </a:solidFill>
                          <a:latin typeface="標楷體"/>
                          <a:ea typeface="新細明體"/>
                          <a:cs typeface="Times New Roman"/>
                        </a:rPr>
                        <a:t>4.</a:t>
                      </a:r>
                      <a:r>
                        <a:rPr lang="zh-TW" sz="1600" kern="100" dirty="0">
                          <a:solidFill>
                            <a:srgbClr val="000000"/>
                          </a:solidFill>
                          <a:latin typeface="新細明體"/>
                          <a:ea typeface="標楷體"/>
                          <a:cs typeface="Times New Roman"/>
                        </a:rPr>
                        <a:t>各項繳費單整張（學雜費、住宿費）有申貸書籍費或校外住宿費者請檢附郵局存摺封面影本及身分證影本各乙份</a:t>
                      </a:r>
                      <a:r>
                        <a:rPr lang="en-US" sz="1600" kern="100" dirty="0">
                          <a:solidFill>
                            <a:srgbClr val="000000"/>
                          </a:solidFill>
                          <a:latin typeface="新細明體"/>
                          <a:ea typeface="標楷體"/>
                          <a:cs typeface="Times New Roman"/>
                        </a:rPr>
                        <a:t>(</a:t>
                      </a:r>
                      <a:r>
                        <a:rPr lang="zh-TW" sz="1600" kern="100" dirty="0">
                          <a:solidFill>
                            <a:srgbClr val="000000"/>
                          </a:solidFill>
                          <a:latin typeface="新細明體"/>
                          <a:ea typeface="標楷體"/>
                          <a:cs typeface="Times New Roman"/>
                        </a:rPr>
                        <a:t>請</a:t>
                      </a:r>
                      <a:r>
                        <a:rPr lang="zh-TW" sz="1600" b="1" i="1" u="sng" kern="100" dirty="0">
                          <a:solidFill>
                            <a:srgbClr val="000000"/>
                          </a:solidFill>
                          <a:latin typeface="新細明體"/>
                          <a:ea typeface="標楷體"/>
                          <a:cs typeface="Times New Roman"/>
                        </a:rPr>
                        <a:t>先自行繳交書籍費，待期末銀行撥款再行退費</a:t>
                      </a:r>
                      <a:r>
                        <a:rPr lang="zh-TW" sz="1600" kern="100" dirty="0">
                          <a:solidFill>
                            <a:srgbClr val="000000"/>
                          </a:solidFill>
                          <a:latin typeface="新細明體"/>
                          <a:ea typeface="標楷體"/>
                          <a:cs typeface="Times New Roman"/>
                        </a:rPr>
                        <a:t>）</a:t>
                      </a:r>
                      <a:endParaRPr lang="zh-TW" sz="1600" kern="100" dirty="0">
                        <a:solidFill>
                          <a:srgbClr val="383838"/>
                        </a:solidFill>
                        <a:latin typeface="新細明體"/>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457200" y="274638"/>
            <a:ext cx="8147248" cy="1210146"/>
          </a:xfrm>
        </p:spPr>
        <p:txBody>
          <a:bodyPr>
            <a:normAutofit/>
          </a:bodyPr>
          <a:lstStyle/>
          <a:p>
            <a:pPr algn="ctr"/>
            <a:r>
              <a:rPr lang="zh-TW" altLang="zh-TW" sz="3600" b="1" dirty="0" smtClean="0">
                <a:solidFill>
                  <a:srgbClr val="7030A0"/>
                </a:solidFill>
                <a:latin typeface="標楷體" pitchFamily="65" charset="-120"/>
                <a:ea typeface="標楷體" pitchFamily="65" charset="-120"/>
              </a:rPr>
              <a:t>辦理</a:t>
            </a:r>
            <a:r>
              <a:rPr lang="zh-TW" altLang="zh-TW" sz="3600" b="1" u="sng" dirty="0" smtClean="0">
                <a:solidFill>
                  <a:srgbClr val="C00000"/>
                </a:solidFill>
                <a:latin typeface="標楷體" pitchFamily="65" charset="-120"/>
                <a:ea typeface="標楷體" pitchFamily="65" charset="-120"/>
              </a:rPr>
              <a:t>台灣銀行</a:t>
            </a:r>
            <a:r>
              <a:rPr lang="zh-TW" altLang="zh-TW" sz="3600" b="1" dirty="0" smtClean="0">
                <a:solidFill>
                  <a:srgbClr val="7030A0"/>
                </a:solidFill>
                <a:latin typeface="標楷體" pitchFamily="65" charset="-120"/>
                <a:ea typeface="標楷體" pitchFamily="65" charset="-120"/>
              </a:rPr>
              <a:t>就學貸款流程</a:t>
            </a:r>
            <a:r>
              <a:rPr lang="en-US" altLang="zh-TW" sz="2400" b="1" cap="none" dirty="0" smtClean="0">
                <a:solidFill>
                  <a:srgbClr val="7030A0"/>
                </a:solidFill>
                <a:latin typeface="標楷體" pitchFamily="65" charset="-120"/>
                <a:ea typeface="標楷體" pitchFamily="65" charset="-120"/>
                <a:cs typeface="+mn-cs"/>
              </a:rPr>
              <a:t> </a:t>
            </a:r>
            <a:r>
              <a:rPr lang="en-US" altLang="zh-TW" sz="3600" b="1" dirty="0" smtClean="0">
                <a:solidFill>
                  <a:srgbClr val="7030A0"/>
                </a:solidFill>
                <a:latin typeface="標楷體" pitchFamily="65" charset="-120"/>
                <a:ea typeface="標楷體" pitchFamily="65" charset="-120"/>
              </a:rPr>
              <a:t/>
            </a:r>
            <a:br>
              <a:rPr lang="en-US" altLang="zh-TW" sz="3600" b="1" dirty="0" smtClean="0">
                <a:solidFill>
                  <a:srgbClr val="7030A0"/>
                </a:solidFill>
                <a:latin typeface="標楷體" pitchFamily="65" charset="-120"/>
                <a:ea typeface="標楷體" pitchFamily="65" charset="-120"/>
              </a:rPr>
            </a:br>
            <a:endParaRPr lang="zh-TW" altLang="en-US" dirty="0">
              <a:solidFill>
                <a:srgbClr val="7030A0"/>
              </a:solidFill>
              <a:latin typeface="標楷體" pitchFamily="65" charset="-120"/>
              <a:ea typeface="標楷體" pitchFamily="65" charset="-120"/>
            </a:endParaRPr>
          </a:p>
        </p:txBody>
      </p:sp>
      <p:sp>
        <p:nvSpPr>
          <p:cNvPr id="20481" name="Rectangle 1"/>
          <p:cNvSpPr>
            <a:spLocks noChangeArrowheads="1"/>
          </p:cNvSpPr>
          <p:nvPr/>
        </p:nvSpPr>
        <p:spPr bwMode="auto">
          <a:xfrm>
            <a:off x="323528" y="4839105"/>
            <a:ext cx="835292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16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r>
              <a:rPr kumimoji="1" lang="en-US" altLang="zh-TW" sz="16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1.</a:t>
            </a:r>
            <a:r>
              <a:rPr kumimoji="1" lang="zh-TW" altLang="en-US" sz="16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其他就學貸款到校辦理時間及注意事項詳見學校網站首頁”在校學生”學生就學貸</a:t>
            </a:r>
            <a:endPar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    款系統內摘要說明。</a:t>
            </a:r>
            <a:endPar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rgbClr val="000000"/>
                </a:solidFill>
                <a:effectLst/>
                <a:latin typeface="標楷體" pitchFamily="65" charset="-120"/>
                <a:ea typeface="標楷體" pitchFamily="65" charset="-120"/>
                <a:cs typeface="標楷體" pitchFamily="65" charset="-120"/>
              </a:rPr>
              <a:t>※2.</a:t>
            </a:r>
            <a:r>
              <a:rPr kumimoji="1" lang="zh-TW" altLang="en-US" sz="1600" b="0" i="0" u="none" strike="noStrike" cap="none" normalizeH="0" baseline="0" dirty="0" smtClean="0">
                <a:ln>
                  <a:noFill/>
                </a:ln>
                <a:solidFill>
                  <a:srgbClr val="000000"/>
                </a:solidFill>
                <a:effectLst/>
                <a:latin typeface="標楷體" pitchFamily="65" charset="-120"/>
                <a:ea typeface="標楷體" pitchFamily="65" charset="-120"/>
                <a:cs typeface="標楷體" pitchFamily="65" charset="-120"/>
              </a:rPr>
              <a:t>申辦同學請依上述步驟所規定時間完成手續，若未完成者，視為</a:t>
            </a:r>
            <a:r>
              <a:rPr kumimoji="1" lang="zh-TW" altLang="en-US" sz="1600" b="0" i="1" u="sng" strike="noStrike" cap="none" normalizeH="0" baseline="0" dirty="0" smtClean="0">
                <a:ln>
                  <a:noFill/>
                </a:ln>
                <a:solidFill>
                  <a:srgbClr val="000000"/>
                </a:solidFill>
                <a:effectLst/>
                <a:latin typeface="標楷體" pitchFamily="65" charset="-120"/>
                <a:ea typeface="標楷體" pitchFamily="65" charset="-120"/>
                <a:cs typeface="標楷體" pitchFamily="65" charset="-120"/>
              </a:rPr>
              <a:t>未完成註冊</a:t>
            </a:r>
            <a:r>
              <a:rPr kumimoji="1" lang="zh-TW" altLang="en-US" sz="1600" b="0" i="0" u="none" strike="noStrike" cap="none" normalizeH="0" baseline="0" dirty="0" smtClean="0">
                <a:ln>
                  <a:noFill/>
                </a:ln>
                <a:solidFill>
                  <a:srgbClr val="000000"/>
                </a:solidFill>
                <a:effectLst/>
                <a:latin typeface="標楷體" pitchFamily="65" charset="-120"/>
                <a:ea typeface="標楷體" pitchFamily="65" charset="-120"/>
                <a:cs typeface="標楷體" pitchFamily="65" charset="-120"/>
              </a:rPr>
              <a:t>，</a:t>
            </a:r>
            <a:endParaRPr kumimoji="1" lang="en-US" altLang="zh-TW" sz="1600" b="0" i="0" u="none" strike="noStrike" cap="none" normalizeH="0" baseline="0" dirty="0" smtClean="0">
              <a:ln>
                <a:noFill/>
              </a:ln>
              <a:solidFill>
                <a:srgbClr val="000000"/>
              </a:solidFill>
              <a:effectLst/>
              <a:latin typeface="標楷體" pitchFamily="65" charset="-120"/>
              <a:ea typeface="標楷體" pitchFamily="65" charset="-120"/>
              <a:cs typeface="標楷體" pitchFamily="65"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dirty="0">
                <a:solidFill>
                  <a:srgbClr val="000000"/>
                </a:solidFill>
                <a:latin typeface="標楷體" pitchFamily="65" charset="-120"/>
                <a:ea typeface="標楷體" pitchFamily="65" charset="-120"/>
                <a:cs typeface="標楷體" pitchFamily="65" charset="-120"/>
              </a:rPr>
              <a:t>　</a:t>
            </a:r>
            <a:r>
              <a:rPr kumimoji="1" lang="zh-TW" altLang="en-US" sz="1600" dirty="0" smtClean="0">
                <a:solidFill>
                  <a:srgbClr val="000000"/>
                </a:solidFill>
                <a:latin typeface="標楷體" pitchFamily="65" charset="-120"/>
                <a:ea typeface="標楷體" pitchFamily="65" charset="-120"/>
                <a:cs typeface="標楷體" pitchFamily="65" charset="-120"/>
              </a:rPr>
              <a:t>　</a:t>
            </a:r>
            <a:r>
              <a:rPr kumimoji="1" lang="zh-TW" altLang="en-US" sz="1600" b="0" i="0" u="none" strike="noStrike" cap="none" normalizeH="0" baseline="0" dirty="0" smtClean="0">
                <a:ln>
                  <a:noFill/>
                </a:ln>
                <a:solidFill>
                  <a:srgbClr val="000000"/>
                </a:solidFill>
                <a:effectLst/>
                <a:latin typeface="標楷體" pitchFamily="65" charset="-120"/>
                <a:ea typeface="標楷體" pitchFamily="65" charset="-120"/>
                <a:cs typeface="標楷體" pitchFamily="65" charset="-120"/>
              </a:rPr>
              <a:t>攸關同學權益。 </a:t>
            </a:r>
            <a:endPar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rgbClr val="000000"/>
                </a:solidFill>
                <a:effectLst/>
                <a:latin typeface="標楷體" pitchFamily="65" charset="-120"/>
                <a:ea typeface="標楷體" pitchFamily="65" charset="-120"/>
                <a:cs typeface="細明體" pitchFamily="49" charset="-120"/>
              </a:rPr>
              <a:t>※</a:t>
            </a:r>
            <a:r>
              <a:rPr kumimoji="1" lang="en-US" altLang="zh-TW" sz="1600" b="0" i="0" u="none" strike="noStrike" cap="none" normalizeH="0" baseline="0" dirty="0" smtClean="0">
                <a:ln>
                  <a:noFill/>
                </a:ln>
                <a:solidFill>
                  <a:srgbClr val="000000"/>
                </a:solidFill>
                <a:effectLst/>
                <a:latin typeface="標楷體" pitchFamily="65" charset="-120"/>
                <a:ea typeface="標楷體" pitchFamily="65" charset="-120"/>
                <a:cs typeface="標楷體" pitchFamily="65" charset="-120"/>
              </a:rPr>
              <a:t>3.</a:t>
            </a:r>
            <a:r>
              <a:rPr kumimoji="1" lang="zh-TW" altLang="en-US" sz="1600" b="0" i="0" u="none" strike="noStrike" cap="none" normalizeH="0" baseline="0" dirty="0" smtClean="0">
                <a:ln>
                  <a:noFill/>
                </a:ln>
                <a:solidFill>
                  <a:srgbClr val="000000"/>
                </a:solidFill>
                <a:effectLst/>
                <a:latin typeface="標楷體" pitchFamily="65" charset="-120"/>
                <a:ea typeface="標楷體" pitchFamily="65" charset="-120"/>
                <a:cs typeface="標楷體" pitchFamily="65" charset="-120"/>
              </a:rPr>
              <a:t>同學申請就學貸款，報送財政部及台灣銀行至撥款到校完成溢貸退</a:t>
            </a:r>
            <a:r>
              <a:rPr kumimoji="1" lang="en-US" altLang="zh-TW" sz="1600" b="0" i="0" u="none" strike="noStrike" cap="none" normalizeH="0" baseline="0" dirty="0" smtClean="0">
                <a:ln>
                  <a:noFill/>
                </a:ln>
                <a:solidFill>
                  <a:srgbClr val="000000"/>
                </a:solidFill>
                <a:effectLst/>
                <a:latin typeface="標楷體" pitchFamily="65" charset="-120"/>
                <a:ea typeface="標楷體" pitchFamily="65" charset="-120"/>
                <a:cs typeface="標楷體" pitchFamily="65" charset="-120"/>
              </a:rPr>
              <a:t>(</a:t>
            </a:r>
            <a:r>
              <a:rPr kumimoji="1" lang="zh-TW" altLang="en-US" sz="1600" b="0" i="0" u="none" strike="noStrike" cap="none" normalizeH="0" baseline="0" dirty="0" smtClean="0">
                <a:ln>
                  <a:noFill/>
                </a:ln>
                <a:solidFill>
                  <a:srgbClr val="000000"/>
                </a:solidFill>
                <a:effectLst/>
                <a:latin typeface="標楷體" pitchFamily="65" charset="-120"/>
                <a:ea typeface="標楷體" pitchFamily="65" charset="-120"/>
                <a:cs typeface="標楷體" pitchFamily="65" charset="-120"/>
              </a:rPr>
              <a:t>補</a:t>
            </a:r>
            <a:r>
              <a:rPr kumimoji="1" lang="en-US" altLang="zh-TW" sz="1600" b="0" i="0" u="none" strike="noStrike" cap="none" normalizeH="0" baseline="0" dirty="0" smtClean="0">
                <a:ln>
                  <a:noFill/>
                </a:ln>
                <a:solidFill>
                  <a:srgbClr val="000000"/>
                </a:solidFill>
                <a:effectLst/>
                <a:latin typeface="標楷體" pitchFamily="65" charset="-120"/>
                <a:ea typeface="標楷體" pitchFamily="65" charset="-120"/>
                <a:cs typeface="標楷體" pitchFamily="65" charset="-120"/>
              </a:rPr>
              <a:t>)</a:t>
            </a:r>
            <a:r>
              <a:rPr kumimoji="1" lang="zh-TW" altLang="en-US" sz="1600" b="0" i="0" u="none" strike="noStrike" cap="none" normalizeH="0" baseline="0" dirty="0" smtClean="0">
                <a:ln>
                  <a:noFill/>
                </a:ln>
                <a:solidFill>
                  <a:srgbClr val="000000"/>
                </a:solidFill>
                <a:effectLst/>
                <a:latin typeface="標楷體" pitchFamily="65" charset="-120"/>
                <a:ea typeface="標楷體" pitchFamily="65" charset="-120"/>
                <a:cs typeface="標楷體" pitchFamily="65" charset="-120"/>
              </a:rPr>
              <a:t>費作業需長達</a:t>
            </a:r>
            <a:endParaRPr kumimoji="1" lang="en-US" altLang="zh-TW" sz="1600" b="0" i="0" u="none" strike="noStrike" cap="none" normalizeH="0" baseline="0" dirty="0" smtClean="0">
              <a:ln>
                <a:noFill/>
              </a:ln>
              <a:solidFill>
                <a:srgbClr val="000000"/>
              </a:solidFill>
              <a:effectLst/>
              <a:latin typeface="標楷體" pitchFamily="65" charset="-120"/>
              <a:ea typeface="標楷體" pitchFamily="65" charset="-120"/>
              <a:cs typeface="標楷體" pitchFamily="65"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dirty="0">
                <a:solidFill>
                  <a:srgbClr val="000000"/>
                </a:solidFill>
                <a:latin typeface="標楷體" pitchFamily="65" charset="-120"/>
                <a:ea typeface="標楷體" pitchFamily="65" charset="-120"/>
                <a:cs typeface="標楷體" pitchFamily="65" charset="-120"/>
              </a:rPr>
              <a:t>　</a:t>
            </a:r>
            <a:r>
              <a:rPr kumimoji="1" lang="zh-TW" altLang="en-US" sz="1600" dirty="0" smtClean="0">
                <a:solidFill>
                  <a:srgbClr val="000000"/>
                </a:solidFill>
                <a:latin typeface="標楷體" pitchFamily="65" charset="-120"/>
                <a:ea typeface="標楷體" pitchFamily="65" charset="-120"/>
                <a:cs typeface="標楷體" pitchFamily="65" charset="-120"/>
              </a:rPr>
              <a:t>　</a:t>
            </a:r>
            <a:r>
              <a:rPr kumimoji="1" lang="en-US" altLang="zh-TW" sz="1600" b="0" i="0" u="none" strike="noStrike" cap="none" normalizeH="0" baseline="0" dirty="0" smtClean="0">
                <a:ln>
                  <a:noFill/>
                </a:ln>
                <a:solidFill>
                  <a:srgbClr val="000000"/>
                </a:solidFill>
                <a:effectLst/>
                <a:latin typeface="標楷體" pitchFamily="65" charset="-120"/>
                <a:ea typeface="標楷體" pitchFamily="65" charset="-120"/>
                <a:cs typeface="標楷體" pitchFamily="65" charset="-120"/>
              </a:rPr>
              <a:t>3</a:t>
            </a:r>
            <a:r>
              <a:rPr kumimoji="1" lang="zh-TW" altLang="en-US" sz="1600" b="0" i="0" u="none" strike="noStrike" cap="none" normalizeH="0" baseline="0" dirty="0" smtClean="0">
                <a:ln>
                  <a:noFill/>
                </a:ln>
                <a:solidFill>
                  <a:srgbClr val="000000"/>
                </a:solidFill>
                <a:effectLst/>
                <a:latin typeface="標楷體" pitchFamily="65" charset="-120"/>
                <a:ea typeface="標楷體" pitchFamily="65" charset="-120"/>
                <a:cs typeface="標楷體" pitchFamily="65" charset="-120"/>
              </a:rPr>
              <a:t>至</a:t>
            </a:r>
            <a:r>
              <a:rPr kumimoji="1" lang="en-US" altLang="zh-TW" sz="1600" b="0" i="0" u="none" strike="noStrike" cap="none" normalizeH="0" baseline="0" dirty="0" smtClean="0">
                <a:ln>
                  <a:noFill/>
                </a:ln>
                <a:solidFill>
                  <a:srgbClr val="000000"/>
                </a:solidFill>
                <a:effectLst/>
                <a:latin typeface="標楷體" pitchFamily="65" charset="-120"/>
                <a:ea typeface="標楷體" pitchFamily="65" charset="-120"/>
                <a:cs typeface="標楷體" pitchFamily="65" charset="-120"/>
              </a:rPr>
              <a:t>4</a:t>
            </a:r>
            <a:r>
              <a:rPr kumimoji="1" lang="zh-TW" altLang="en-US" sz="1600" b="0" i="0" u="none" strike="noStrike" cap="none" normalizeH="0" baseline="0" dirty="0" smtClean="0">
                <a:ln>
                  <a:noFill/>
                </a:ln>
                <a:solidFill>
                  <a:srgbClr val="000000"/>
                </a:solidFill>
                <a:effectLst/>
                <a:latin typeface="標楷體" pitchFamily="65" charset="-120"/>
                <a:ea typeface="標楷體" pitchFamily="65" charset="-120"/>
                <a:cs typeface="標楷體" pitchFamily="65" charset="-120"/>
              </a:rPr>
              <a:t>個月時間，請同學耐心等候。</a:t>
            </a:r>
            <a:endPar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1795090909"/>
              </p:ext>
            </p:extLst>
          </p:nvPr>
        </p:nvGraphicFramePr>
        <p:xfrm>
          <a:off x="323528" y="1268760"/>
          <a:ext cx="8280921" cy="3312368"/>
        </p:xfrm>
        <a:graphic>
          <a:graphicData uri="http://schemas.openxmlformats.org/drawingml/2006/table">
            <a:tbl>
              <a:tblPr/>
              <a:tblGrid>
                <a:gridCol w="936104"/>
                <a:gridCol w="1440160"/>
                <a:gridCol w="1872208"/>
                <a:gridCol w="4032449"/>
              </a:tblGrid>
              <a:tr h="742115">
                <a:tc rowSpan="3">
                  <a:txBody>
                    <a:bodyPr/>
                    <a:lstStyle/>
                    <a:p>
                      <a:pPr algn="ctr">
                        <a:spcBef>
                          <a:spcPts val="600"/>
                        </a:spcBef>
                        <a:spcAft>
                          <a:spcPts val="600"/>
                        </a:spcAft>
                      </a:pPr>
                      <a:r>
                        <a:rPr lang="en-US" sz="1600" b="1" kern="100" dirty="0">
                          <a:solidFill>
                            <a:srgbClr val="000000"/>
                          </a:solidFill>
                          <a:latin typeface="標楷體"/>
                          <a:ea typeface="新細明體"/>
                          <a:cs typeface="Times New Roman"/>
                        </a:rPr>
                        <a:t>6</a:t>
                      </a:r>
                      <a:endParaRPr lang="zh-TW" sz="1600" kern="100" dirty="0">
                        <a:solidFill>
                          <a:srgbClr val="383838"/>
                        </a:solidFill>
                        <a:latin typeface="新細明體"/>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indent="-6350">
                        <a:spcBef>
                          <a:spcPts val="600"/>
                        </a:spcBef>
                        <a:spcAft>
                          <a:spcPts val="600"/>
                        </a:spcAft>
                      </a:pPr>
                      <a:r>
                        <a:rPr lang="zh-TW" sz="1600" b="1" u="sng" kern="100" dirty="0">
                          <a:solidFill>
                            <a:srgbClr val="000000"/>
                          </a:solidFill>
                          <a:latin typeface="新細明體"/>
                          <a:ea typeface="標楷體"/>
                          <a:cs typeface="Times New Roman"/>
                        </a:rPr>
                        <a:t>日間部補繳差額</a:t>
                      </a:r>
                      <a:endParaRPr lang="zh-TW" sz="1600" kern="100" dirty="0">
                        <a:solidFill>
                          <a:srgbClr val="383838"/>
                        </a:solidFill>
                        <a:latin typeface="新細明體"/>
                        <a:ea typeface="新細明體"/>
                        <a:cs typeface="Times New Roman"/>
                      </a:endParaRPr>
                    </a:p>
                    <a:p>
                      <a:pPr indent="8255" algn="just">
                        <a:spcBef>
                          <a:spcPts val="600"/>
                        </a:spcBef>
                        <a:spcAft>
                          <a:spcPts val="600"/>
                        </a:spcAft>
                      </a:pPr>
                      <a:r>
                        <a:rPr lang="zh-TW" sz="1600" kern="100" dirty="0">
                          <a:solidFill>
                            <a:srgbClr val="000000"/>
                          </a:solidFill>
                          <a:latin typeface="新細明體"/>
                          <a:ea typeface="標楷體"/>
                          <a:cs typeface="Times New Roman"/>
                        </a:rPr>
                        <a:t>請各系學生按規定時間至啟我</a:t>
                      </a:r>
                      <a:r>
                        <a:rPr lang="zh-TW" sz="1600" kern="100" dirty="0" smtClean="0">
                          <a:solidFill>
                            <a:srgbClr val="000000"/>
                          </a:solidFill>
                          <a:latin typeface="新細明體"/>
                          <a:ea typeface="標楷體"/>
                          <a:cs typeface="Times New Roman"/>
                        </a:rPr>
                        <a:t>大樓一</a:t>
                      </a:r>
                      <a:r>
                        <a:rPr lang="zh-TW" sz="1600" kern="100" dirty="0">
                          <a:solidFill>
                            <a:srgbClr val="000000"/>
                          </a:solidFill>
                          <a:latin typeface="新細明體"/>
                          <a:ea typeface="標楷體"/>
                          <a:cs typeface="Times New Roman"/>
                        </a:rPr>
                        <a:t>樓繳交方能完成註冊手續。受理時間皆為</a:t>
                      </a:r>
                      <a:r>
                        <a:rPr lang="en-US" sz="1600" kern="100" dirty="0">
                          <a:solidFill>
                            <a:srgbClr val="000000"/>
                          </a:solidFill>
                          <a:latin typeface="新細明體"/>
                          <a:ea typeface="標楷體"/>
                          <a:cs typeface="Times New Roman"/>
                        </a:rPr>
                        <a:t>10</a:t>
                      </a:r>
                      <a:r>
                        <a:rPr lang="zh-TW" sz="1600" kern="100" dirty="0">
                          <a:solidFill>
                            <a:srgbClr val="000000"/>
                          </a:solidFill>
                          <a:latin typeface="新細明體"/>
                          <a:ea typeface="標楷體"/>
                          <a:cs typeface="Times New Roman"/>
                        </a:rPr>
                        <a:t>：</a:t>
                      </a:r>
                      <a:r>
                        <a:rPr lang="en-US" sz="1600" kern="100" dirty="0">
                          <a:solidFill>
                            <a:srgbClr val="000000"/>
                          </a:solidFill>
                          <a:latin typeface="新細明體"/>
                          <a:ea typeface="標楷體"/>
                          <a:cs typeface="Times New Roman"/>
                        </a:rPr>
                        <a:t>00</a:t>
                      </a:r>
                      <a:r>
                        <a:rPr lang="zh-TW" sz="1600" kern="100" dirty="0">
                          <a:solidFill>
                            <a:srgbClr val="000000"/>
                          </a:solidFill>
                          <a:latin typeface="新細明體"/>
                          <a:ea typeface="標楷體"/>
                          <a:cs typeface="Times New Roman"/>
                        </a:rPr>
                        <a:t>～</a:t>
                      </a:r>
                      <a:r>
                        <a:rPr lang="en-US" sz="1600" kern="100" dirty="0">
                          <a:solidFill>
                            <a:srgbClr val="000000"/>
                          </a:solidFill>
                          <a:latin typeface="新細明體"/>
                          <a:ea typeface="標楷體"/>
                          <a:cs typeface="Times New Roman"/>
                        </a:rPr>
                        <a:t>13</a:t>
                      </a:r>
                      <a:r>
                        <a:rPr lang="zh-TW" sz="1600" kern="100" dirty="0">
                          <a:solidFill>
                            <a:srgbClr val="000000"/>
                          </a:solidFill>
                          <a:latin typeface="新細明體"/>
                          <a:ea typeface="標楷體"/>
                          <a:cs typeface="Times New Roman"/>
                        </a:rPr>
                        <a:t>：</a:t>
                      </a:r>
                      <a:r>
                        <a:rPr lang="en-US" sz="1600" kern="100" dirty="0">
                          <a:solidFill>
                            <a:srgbClr val="000000"/>
                          </a:solidFill>
                          <a:latin typeface="新細明體"/>
                          <a:ea typeface="標楷體"/>
                          <a:cs typeface="Times New Roman"/>
                        </a:rPr>
                        <a:t>00;14</a:t>
                      </a:r>
                      <a:r>
                        <a:rPr lang="zh-TW" sz="1600" kern="100" dirty="0">
                          <a:solidFill>
                            <a:srgbClr val="000000"/>
                          </a:solidFill>
                          <a:latin typeface="新細明體"/>
                          <a:ea typeface="標楷體"/>
                          <a:cs typeface="Times New Roman"/>
                        </a:rPr>
                        <a:t>：</a:t>
                      </a:r>
                      <a:r>
                        <a:rPr lang="en-US" sz="1600" kern="100" dirty="0">
                          <a:solidFill>
                            <a:srgbClr val="000000"/>
                          </a:solidFill>
                          <a:latin typeface="新細明體"/>
                          <a:ea typeface="標楷體"/>
                          <a:cs typeface="Times New Roman"/>
                        </a:rPr>
                        <a:t>00</a:t>
                      </a:r>
                      <a:r>
                        <a:rPr lang="zh-TW" sz="1600" kern="100" dirty="0">
                          <a:solidFill>
                            <a:srgbClr val="000000"/>
                          </a:solidFill>
                          <a:latin typeface="新細明體"/>
                          <a:ea typeface="標楷體"/>
                          <a:cs typeface="Times New Roman"/>
                        </a:rPr>
                        <a:t>～</a:t>
                      </a:r>
                      <a:r>
                        <a:rPr lang="en-US" sz="1600" kern="100" dirty="0">
                          <a:solidFill>
                            <a:srgbClr val="000000"/>
                          </a:solidFill>
                          <a:latin typeface="新細明體"/>
                          <a:ea typeface="標楷體"/>
                          <a:cs typeface="Times New Roman"/>
                        </a:rPr>
                        <a:t>17</a:t>
                      </a:r>
                      <a:r>
                        <a:rPr lang="zh-TW" sz="1600" kern="100" dirty="0">
                          <a:solidFill>
                            <a:srgbClr val="000000"/>
                          </a:solidFill>
                          <a:latin typeface="新細明體"/>
                          <a:ea typeface="標楷體"/>
                          <a:cs typeface="Times New Roman"/>
                        </a:rPr>
                        <a:t>：</a:t>
                      </a:r>
                      <a:r>
                        <a:rPr lang="en-US" sz="1600" kern="100" dirty="0">
                          <a:solidFill>
                            <a:srgbClr val="000000"/>
                          </a:solidFill>
                          <a:latin typeface="新細明體"/>
                          <a:ea typeface="標楷體"/>
                          <a:cs typeface="Times New Roman"/>
                        </a:rPr>
                        <a:t>00</a:t>
                      </a:r>
                      <a:endParaRPr lang="zh-TW" sz="1600" kern="100" dirty="0">
                        <a:solidFill>
                          <a:srgbClr val="383838"/>
                        </a:solidFill>
                        <a:latin typeface="新細明體"/>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r>
                        <a:rPr lang="en-US" sz="1600" kern="100" dirty="0" smtClean="0">
                          <a:solidFill>
                            <a:srgbClr val="000000"/>
                          </a:solidFill>
                          <a:latin typeface="標楷體"/>
                          <a:ea typeface="新細明體"/>
                          <a:cs typeface="Times New Roman"/>
                        </a:rPr>
                        <a:t>10</a:t>
                      </a:r>
                      <a:r>
                        <a:rPr lang="en-US" altLang="zh-TW" sz="1600" kern="100" dirty="0" smtClean="0">
                          <a:solidFill>
                            <a:srgbClr val="000000"/>
                          </a:solidFill>
                          <a:latin typeface="標楷體"/>
                          <a:ea typeface="新細明體"/>
                          <a:cs typeface="Times New Roman"/>
                        </a:rPr>
                        <a:t>3</a:t>
                      </a:r>
                      <a:r>
                        <a:rPr lang="zh-TW" sz="1600" kern="100" dirty="0" smtClean="0">
                          <a:solidFill>
                            <a:srgbClr val="000000"/>
                          </a:solidFill>
                          <a:latin typeface="新細明體"/>
                          <a:ea typeface="標楷體"/>
                          <a:cs typeface="Times New Roman"/>
                        </a:rPr>
                        <a:t>年</a:t>
                      </a:r>
                      <a:r>
                        <a:rPr lang="en-US" altLang="zh-TW" sz="1600" kern="100" dirty="0" smtClean="0">
                          <a:solidFill>
                            <a:srgbClr val="000000"/>
                          </a:solidFill>
                          <a:latin typeface="新細明體"/>
                          <a:ea typeface="標楷體"/>
                          <a:cs typeface="Times New Roman"/>
                        </a:rPr>
                        <a:t>9</a:t>
                      </a:r>
                      <a:r>
                        <a:rPr lang="zh-TW" sz="1600" kern="100" dirty="0" smtClean="0">
                          <a:solidFill>
                            <a:srgbClr val="000000"/>
                          </a:solidFill>
                          <a:latin typeface="新細明體"/>
                          <a:ea typeface="標楷體"/>
                          <a:cs typeface="Times New Roman"/>
                        </a:rPr>
                        <a:t>月</a:t>
                      </a:r>
                      <a:r>
                        <a:rPr lang="en-US" sz="1600" kern="100" dirty="0" smtClean="0">
                          <a:solidFill>
                            <a:srgbClr val="000000"/>
                          </a:solidFill>
                          <a:latin typeface="新細明體"/>
                          <a:ea typeface="標楷體"/>
                          <a:cs typeface="Times New Roman"/>
                        </a:rPr>
                        <a:t>17</a:t>
                      </a:r>
                      <a:r>
                        <a:rPr lang="zh-TW" sz="1600" kern="100" dirty="0" smtClean="0">
                          <a:solidFill>
                            <a:srgbClr val="000000"/>
                          </a:solidFill>
                          <a:latin typeface="新細明體"/>
                          <a:ea typeface="標楷體"/>
                          <a:cs typeface="Times New Roman"/>
                        </a:rPr>
                        <a:t>日</a:t>
                      </a:r>
                      <a:r>
                        <a:rPr lang="en-US" sz="1600" kern="100" dirty="0" smtClean="0">
                          <a:solidFill>
                            <a:srgbClr val="000000"/>
                          </a:solidFill>
                          <a:latin typeface="新細明體"/>
                          <a:ea typeface="標楷體"/>
                          <a:cs typeface="Times New Roman"/>
                        </a:rPr>
                        <a:t>  </a:t>
                      </a:r>
                      <a:r>
                        <a:rPr lang="en-US" sz="1600" kern="100" dirty="0">
                          <a:solidFill>
                            <a:srgbClr val="000000"/>
                          </a:solidFill>
                          <a:latin typeface="新細明體"/>
                          <a:ea typeface="標楷體"/>
                          <a:cs typeface="Times New Roman"/>
                        </a:rPr>
                        <a:t>(</a:t>
                      </a:r>
                      <a:r>
                        <a:rPr lang="zh-TW" sz="1600" kern="100" dirty="0">
                          <a:solidFill>
                            <a:srgbClr val="000000"/>
                          </a:solidFill>
                          <a:latin typeface="新細明體"/>
                          <a:ea typeface="標楷體"/>
                          <a:cs typeface="Times New Roman"/>
                        </a:rPr>
                        <a:t>三</a:t>
                      </a:r>
                      <a:r>
                        <a:rPr lang="en-US" sz="1600" kern="100" dirty="0">
                          <a:solidFill>
                            <a:srgbClr val="000000"/>
                          </a:solidFill>
                          <a:latin typeface="新細明體"/>
                          <a:ea typeface="標楷體"/>
                          <a:cs typeface="Times New Roman"/>
                        </a:rPr>
                        <a:t>)</a:t>
                      </a:r>
                      <a:endParaRPr lang="zh-TW" sz="1600" kern="100" dirty="0">
                        <a:solidFill>
                          <a:srgbClr val="383838"/>
                        </a:solidFill>
                        <a:latin typeface="新細明體"/>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r>
                        <a:rPr lang="zh-TW" sz="1600" kern="100">
                          <a:solidFill>
                            <a:srgbClr val="000000"/>
                          </a:solidFill>
                          <a:latin typeface="新細明體"/>
                          <a:ea typeface="標楷體"/>
                          <a:cs typeface="Times New Roman"/>
                        </a:rPr>
                        <a:t>視傳系、資工系、電通系、休管系、數媒系</a:t>
                      </a:r>
                      <a:endParaRPr lang="zh-TW" sz="1600" kern="100">
                        <a:solidFill>
                          <a:srgbClr val="383838"/>
                        </a:solidFill>
                        <a:latin typeface="新細明體"/>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4208">
                <a:tc vMerge="1">
                  <a:txBody>
                    <a:bodyPr/>
                    <a:lstStyle/>
                    <a:p>
                      <a:endParaRPr lang="zh-TW" altLang="en-US"/>
                    </a:p>
                  </a:txBody>
                  <a:tcPr/>
                </a:tc>
                <a:tc vMerge="1">
                  <a:txBody>
                    <a:bodyPr/>
                    <a:lstStyle/>
                    <a:p>
                      <a:endParaRPr lang="zh-TW" altLang="en-US"/>
                    </a:p>
                  </a:txBody>
                  <a:tcPr/>
                </a:tc>
                <a:tc>
                  <a:txBody>
                    <a:bodyPr/>
                    <a:lstStyle/>
                    <a:p>
                      <a:pPr>
                        <a:spcBef>
                          <a:spcPts val="600"/>
                        </a:spcBef>
                        <a:spcAft>
                          <a:spcPts val="600"/>
                        </a:spcAft>
                      </a:pPr>
                      <a:r>
                        <a:rPr lang="en-US" sz="1600" kern="100" dirty="0" smtClean="0">
                          <a:solidFill>
                            <a:srgbClr val="000000"/>
                          </a:solidFill>
                          <a:latin typeface="標楷體"/>
                          <a:ea typeface="新細明體"/>
                          <a:cs typeface="Times New Roman"/>
                        </a:rPr>
                        <a:t>10</a:t>
                      </a:r>
                      <a:r>
                        <a:rPr lang="en-US" altLang="zh-TW" sz="1600" kern="100" dirty="0" smtClean="0">
                          <a:solidFill>
                            <a:srgbClr val="000000"/>
                          </a:solidFill>
                          <a:latin typeface="標楷體"/>
                          <a:ea typeface="新細明體"/>
                          <a:cs typeface="Times New Roman"/>
                        </a:rPr>
                        <a:t>3</a:t>
                      </a:r>
                      <a:r>
                        <a:rPr lang="zh-TW" sz="1600" kern="100" dirty="0" smtClean="0">
                          <a:solidFill>
                            <a:srgbClr val="000000"/>
                          </a:solidFill>
                          <a:latin typeface="新細明體"/>
                          <a:ea typeface="標楷體"/>
                          <a:cs typeface="Times New Roman"/>
                        </a:rPr>
                        <a:t>年</a:t>
                      </a:r>
                      <a:r>
                        <a:rPr lang="en-US" altLang="zh-TW" sz="1600" kern="100" dirty="0" smtClean="0">
                          <a:solidFill>
                            <a:srgbClr val="000000"/>
                          </a:solidFill>
                          <a:latin typeface="新細明體"/>
                          <a:ea typeface="標楷體"/>
                          <a:cs typeface="Times New Roman"/>
                        </a:rPr>
                        <a:t>9</a:t>
                      </a:r>
                      <a:r>
                        <a:rPr lang="zh-TW" sz="1600" kern="100" dirty="0" smtClean="0">
                          <a:solidFill>
                            <a:srgbClr val="000000"/>
                          </a:solidFill>
                          <a:latin typeface="新細明體"/>
                          <a:ea typeface="標楷體"/>
                          <a:cs typeface="Times New Roman"/>
                        </a:rPr>
                        <a:t>月</a:t>
                      </a:r>
                      <a:r>
                        <a:rPr lang="en-US" altLang="zh-TW" sz="1600" kern="100" dirty="0" smtClean="0">
                          <a:solidFill>
                            <a:srgbClr val="000000"/>
                          </a:solidFill>
                          <a:latin typeface="新細明體"/>
                          <a:ea typeface="標楷體"/>
                          <a:cs typeface="Times New Roman"/>
                        </a:rPr>
                        <a:t>18</a:t>
                      </a:r>
                      <a:r>
                        <a:rPr lang="zh-TW" sz="1600" kern="100" dirty="0" smtClean="0">
                          <a:solidFill>
                            <a:srgbClr val="000000"/>
                          </a:solidFill>
                          <a:latin typeface="新細明體"/>
                          <a:ea typeface="標楷體"/>
                          <a:cs typeface="Times New Roman"/>
                        </a:rPr>
                        <a:t>日</a:t>
                      </a:r>
                      <a:r>
                        <a:rPr lang="en-US" sz="1600" kern="100" dirty="0">
                          <a:solidFill>
                            <a:srgbClr val="000000"/>
                          </a:solidFill>
                          <a:latin typeface="新細明體"/>
                          <a:ea typeface="標楷體"/>
                          <a:cs typeface="Times New Roman"/>
                        </a:rPr>
                        <a:t>(</a:t>
                      </a:r>
                      <a:r>
                        <a:rPr lang="zh-TW" sz="1600" kern="100" dirty="0">
                          <a:solidFill>
                            <a:srgbClr val="000000"/>
                          </a:solidFill>
                          <a:latin typeface="新細明體"/>
                          <a:ea typeface="標楷體"/>
                          <a:cs typeface="Times New Roman"/>
                        </a:rPr>
                        <a:t>四</a:t>
                      </a:r>
                      <a:r>
                        <a:rPr lang="en-US" sz="1600" kern="100" dirty="0">
                          <a:solidFill>
                            <a:srgbClr val="000000"/>
                          </a:solidFill>
                          <a:latin typeface="新細明體"/>
                          <a:ea typeface="標楷體"/>
                          <a:cs typeface="Times New Roman"/>
                        </a:rPr>
                        <a:t>)</a:t>
                      </a:r>
                      <a:endParaRPr lang="zh-TW" sz="1600" kern="100" dirty="0">
                        <a:solidFill>
                          <a:srgbClr val="383838"/>
                        </a:solidFill>
                        <a:latin typeface="新細明體"/>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r>
                        <a:rPr lang="zh-TW" sz="1600" kern="100">
                          <a:solidFill>
                            <a:srgbClr val="000000"/>
                          </a:solidFill>
                          <a:latin typeface="新細明體"/>
                          <a:ea typeface="標楷體"/>
                          <a:cs typeface="Times New Roman"/>
                        </a:rPr>
                        <a:t>應英系、資管系、企管系、行管系、室設系、研究所</a:t>
                      </a:r>
                      <a:endParaRPr lang="zh-TW" sz="1600" kern="100">
                        <a:solidFill>
                          <a:srgbClr val="383838"/>
                        </a:solidFill>
                        <a:latin typeface="新細明體"/>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6045">
                <a:tc vMerge="1">
                  <a:txBody>
                    <a:bodyPr/>
                    <a:lstStyle/>
                    <a:p>
                      <a:endParaRPr lang="zh-TW" altLang="en-US"/>
                    </a:p>
                  </a:txBody>
                  <a:tcPr/>
                </a:tc>
                <a:tc vMerge="1">
                  <a:txBody>
                    <a:bodyPr/>
                    <a:lstStyle/>
                    <a:p>
                      <a:endParaRPr lang="zh-TW" altLang="en-US"/>
                    </a:p>
                  </a:txBody>
                  <a:tcPr/>
                </a:tc>
                <a:tc gridSpan="2">
                  <a:txBody>
                    <a:bodyPr/>
                    <a:lstStyle/>
                    <a:p>
                      <a:pPr algn="just">
                        <a:lnSpc>
                          <a:spcPts val="1400"/>
                        </a:lnSpc>
                        <a:spcAft>
                          <a:spcPts val="0"/>
                        </a:spcAft>
                      </a:pPr>
                      <a:r>
                        <a:rPr lang="zh-TW" sz="1600" kern="100" dirty="0">
                          <a:solidFill>
                            <a:srgbClr val="000000"/>
                          </a:solidFill>
                          <a:latin typeface="新細明體"/>
                          <a:ea typeface="標楷體"/>
                          <a:cs typeface="Times New Roman"/>
                        </a:rPr>
                        <a:t>進修部暨進院專同學請於資料繳交時一併繳交就貸差額。</a:t>
                      </a:r>
                      <a:endParaRPr lang="zh-TW" sz="1600" kern="100" dirty="0">
                        <a:solidFill>
                          <a:srgbClr val="383838"/>
                        </a:solidFill>
                        <a:latin typeface="新細明體"/>
                        <a:ea typeface="新細明體"/>
                        <a:cs typeface="Times New Roman"/>
                      </a:endParaRPr>
                    </a:p>
                    <a:p>
                      <a:pPr>
                        <a:spcBef>
                          <a:spcPts val="600"/>
                        </a:spcBef>
                        <a:spcAft>
                          <a:spcPts val="600"/>
                        </a:spcAft>
                      </a:pPr>
                      <a:r>
                        <a:rPr lang="zh-TW" sz="1600" kern="100" dirty="0">
                          <a:solidFill>
                            <a:srgbClr val="000000"/>
                          </a:solidFill>
                          <a:latin typeface="新細明體"/>
                          <a:ea typeface="標楷體"/>
                          <a:cs typeface="Times New Roman"/>
                        </a:rPr>
                        <a:t>繳交地點：學務處進修組（涵德樓</a:t>
                      </a:r>
                      <a:r>
                        <a:rPr lang="en-US" sz="1600" kern="100" dirty="0">
                          <a:solidFill>
                            <a:srgbClr val="000000"/>
                          </a:solidFill>
                          <a:latin typeface="新細明體"/>
                          <a:ea typeface="標楷體"/>
                          <a:cs typeface="Times New Roman"/>
                        </a:rPr>
                        <a:t>105</a:t>
                      </a:r>
                      <a:r>
                        <a:rPr lang="zh-TW" sz="1600" kern="100" dirty="0">
                          <a:solidFill>
                            <a:srgbClr val="000000"/>
                          </a:solidFill>
                          <a:latin typeface="新細明體"/>
                          <a:ea typeface="標楷體"/>
                          <a:cs typeface="Times New Roman"/>
                        </a:rPr>
                        <a:t>室）</a:t>
                      </a:r>
                      <a:endParaRPr lang="zh-TW" sz="1600" kern="100" dirty="0">
                        <a:solidFill>
                          <a:srgbClr val="383838"/>
                        </a:solidFill>
                        <a:latin typeface="新細明體"/>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r>
            </a:tbl>
          </a:graphicData>
        </a:graphic>
      </p:graphicFrame>
      <p:sp>
        <p:nvSpPr>
          <p:cNvPr id="6" name="橢圓形圖說文字 5"/>
          <p:cNvSpPr/>
          <p:nvPr/>
        </p:nvSpPr>
        <p:spPr>
          <a:xfrm>
            <a:off x="2843808" y="4221088"/>
            <a:ext cx="3168352" cy="504056"/>
          </a:xfrm>
          <a:prstGeom prst="wedgeEllipseCallout">
            <a:avLst>
              <a:gd name="adj1" fmla="val -63011"/>
              <a:gd name="adj2" fmla="val -59559"/>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lumMod val="95000"/>
                    <a:lumOff val="5000"/>
                  </a:schemeClr>
                </a:solidFill>
              </a:rPr>
              <a:t>至學校繳交差額</a:t>
            </a:r>
            <a:endParaRPr lang="zh-TW" altLang="en-US"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1340768"/>
            <a:ext cx="7488832" cy="648072"/>
          </a:xfrm>
        </p:spPr>
        <p:txBody>
          <a:bodyPr>
            <a:normAutofit fontScale="90000"/>
          </a:bodyPr>
          <a:lstStyle/>
          <a:p>
            <a:r>
              <a:rPr lang="en-US" altLang="zh-TW" dirty="0" smtClean="0"/>
              <a:t/>
            </a:r>
            <a:br>
              <a:rPr lang="en-US" altLang="zh-TW" dirty="0" smtClean="0"/>
            </a:br>
            <a:r>
              <a:rPr lang="zh-TW" altLang="zh-TW" b="1" dirty="0" smtClean="0">
                <a:solidFill>
                  <a:schemeClr val="tx1"/>
                </a:solidFill>
                <a:latin typeface="標楷體" pitchFamily="65" charset="-120"/>
                <a:ea typeface="標楷體" pitchFamily="65" charset="-120"/>
              </a:rPr>
              <a:t>請至學校網站</a:t>
            </a:r>
            <a:r>
              <a:rPr lang="en-US" altLang="zh-TW" b="1" dirty="0" smtClean="0">
                <a:solidFill>
                  <a:schemeClr val="tx1"/>
                </a:solidFill>
                <a:latin typeface="標楷體" pitchFamily="65" charset="-120"/>
                <a:ea typeface="標楷體" pitchFamily="65" charset="-120"/>
              </a:rPr>
              <a:t>-&gt;</a:t>
            </a:r>
            <a:r>
              <a:rPr lang="zh-TW" altLang="zh-TW" b="1" dirty="0" smtClean="0">
                <a:solidFill>
                  <a:schemeClr val="tx1"/>
                </a:solidFill>
                <a:latin typeface="標楷體" pitchFamily="65" charset="-120"/>
                <a:ea typeface="標楷體" pitchFamily="65" charset="-120"/>
              </a:rPr>
              <a:t>單一入口網</a:t>
            </a:r>
            <a:r>
              <a:rPr lang="en-US" altLang="zh-TW" b="1" dirty="0" smtClean="0">
                <a:solidFill>
                  <a:schemeClr val="tx1"/>
                </a:solidFill>
                <a:latin typeface="標楷體" pitchFamily="65" charset="-120"/>
                <a:ea typeface="標楷體" pitchFamily="65" charset="-120"/>
              </a:rPr>
              <a:t>-&gt;</a:t>
            </a:r>
            <a:r>
              <a:rPr lang="zh-TW" altLang="zh-TW" b="1" dirty="0" smtClean="0">
                <a:solidFill>
                  <a:schemeClr val="tx1"/>
                </a:solidFill>
                <a:latin typeface="標楷體" pitchFamily="65" charset="-120"/>
                <a:ea typeface="標楷體" pitchFamily="65" charset="-120"/>
              </a:rPr>
              <a:t>點就學貸款系統</a:t>
            </a:r>
            <a:r>
              <a:rPr lang="en-US" altLang="zh-TW" b="1" dirty="0" smtClean="0">
                <a:solidFill>
                  <a:schemeClr val="tx1"/>
                </a:solidFill>
                <a:latin typeface="標楷體" pitchFamily="65" charset="-120"/>
                <a:ea typeface="標楷體" pitchFamily="65" charset="-120"/>
              </a:rPr>
              <a:t/>
            </a:r>
            <a:br>
              <a:rPr lang="en-US" altLang="zh-TW" b="1" dirty="0" smtClean="0">
                <a:solidFill>
                  <a:schemeClr val="tx1"/>
                </a:solidFill>
                <a:latin typeface="標楷體" pitchFamily="65" charset="-120"/>
                <a:ea typeface="標楷體" pitchFamily="65" charset="-120"/>
              </a:rPr>
            </a:br>
            <a:endParaRPr lang="zh-TW" altLang="en-US" b="1" dirty="0">
              <a:solidFill>
                <a:schemeClr val="tx1"/>
              </a:solidFill>
              <a:latin typeface="標楷體" pitchFamily="65" charset="-120"/>
              <a:ea typeface="標楷體" pitchFamily="65" charset="-120"/>
            </a:endParaRPr>
          </a:p>
        </p:txBody>
      </p:sp>
      <p:sp>
        <p:nvSpPr>
          <p:cNvPr id="3" name="矩形 2"/>
          <p:cNvSpPr/>
          <p:nvPr/>
        </p:nvSpPr>
        <p:spPr>
          <a:xfrm>
            <a:off x="539552" y="332656"/>
            <a:ext cx="8223726" cy="584775"/>
          </a:xfrm>
          <a:prstGeom prst="rect">
            <a:avLst/>
          </a:prstGeom>
        </p:spPr>
        <p:txBody>
          <a:bodyPr wrap="none">
            <a:spAutoFit/>
          </a:bodyPr>
          <a:lstStyle/>
          <a:p>
            <a:r>
              <a:rPr lang="zh-TW" altLang="en-US" sz="3200" b="1" dirty="0" smtClean="0">
                <a:latin typeface="標楷體" pitchFamily="65" charset="-120"/>
                <a:ea typeface="標楷體" pitchFamily="65" charset="-120"/>
              </a:rPr>
              <a:t>如何進學校就學貸款網站</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流程</a:t>
            </a:r>
            <a:r>
              <a:rPr lang="en-US" altLang="zh-TW" sz="3200" b="1" dirty="0" smtClean="0">
                <a:latin typeface="標楷體" pitchFamily="65" charset="-120"/>
                <a:ea typeface="標楷體" pitchFamily="65" charset="-120"/>
              </a:rPr>
              <a:t>1&amp;</a:t>
            </a:r>
            <a:r>
              <a:rPr lang="zh-TW" altLang="en-US" sz="3200" b="1" dirty="0" smtClean="0">
                <a:latin typeface="標楷體" pitchFamily="65" charset="-120"/>
                <a:ea typeface="標楷體" pitchFamily="65" charset="-120"/>
              </a:rPr>
              <a:t>流程</a:t>
            </a:r>
            <a:r>
              <a:rPr lang="en-US" altLang="zh-TW" sz="3200" b="1" dirty="0" smtClean="0">
                <a:latin typeface="標楷體" pitchFamily="65" charset="-120"/>
                <a:ea typeface="標楷體" pitchFamily="65" charset="-120"/>
              </a:rPr>
              <a:t>4</a:t>
            </a:r>
            <a:r>
              <a:rPr lang="zh-TW" altLang="en-US" sz="3200" b="1" dirty="0" smtClean="0">
                <a:latin typeface="標楷體" pitchFamily="65" charset="-120"/>
                <a:ea typeface="標楷體" pitchFamily="65" charset="-120"/>
              </a:rPr>
              <a:t>路徑</a:t>
            </a:r>
            <a:r>
              <a:rPr lang="en-US" altLang="zh-TW" sz="3200" b="1" dirty="0" smtClean="0">
                <a:latin typeface="標楷體" pitchFamily="65" charset="-120"/>
                <a:ea typeface="標楷體" pitchFamily="65" charset="-120"/>
              </a:rPr>
              <a:t>)</a:t>
            </a:r>
            <a:endParaRPr lang="zh-TW" altLang="en-US" sz="3200" b="1" dirty="0">
              <a:latin typeface="標楷體" pitchFamily="65" charset="-120"/>
              <a:ea typeface="標楷體" pitchFamily="65" charset="-120"/>
            </a:endParaRPr>
          </a:p>
        </p:txBody>
      </p:sp>
      <p:pic>
        <p:nvPicPr>
          <p:cNvPr id="9" name="圖片 8"/>
          <p:cNvPicPr/>
          <p:nvPr/>
        </p:nvPicPr>
        <p:blipFill>
          <a:blip r:embed="rId3"/>
          <a:stretch>
            <a:fillRect/>
          </a:stretch>
        </p:blipFill>
        <p:spPr>
          <a:xfrm>
            <a:off x="809486" y="1628800"/>
            <a:ext cx="7722954" cy="4828714"/>
          </a:xfrm>
          <a:prstGeom prst="rect">
            <a:avLst/>
          </a:prstGeom>
        </p:spPr>
      </p:pic>
      <p:sp>
        <p:nvSpPr>
          <p:cNvPr id="10" name="Oval 2"/>
          <p:cNvSpPr>
            <a:spLocks noChangeArrowheads="1"/>
          </p:cNvSpPr>
          <p:nvPr/>
        </p:nvSpPr>
        <p:spPr bwMode="auto">
          <a:xfrm>
            <a:off x="6156176" y="4942078"/>
            <a:ext cx="1728192" cy="323816"/>
          </a:xfrm>
          <a:prstGeom prst="ellipse">
            <a:avLst/>
          </a:prstGeom>
          <a:noFill/>
          <a:ln w="28575">
            <a:solidFill>
              <a:srgbClr val="C0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cxnSp>
        <p:nvCxnSpPr>
          <p:cNvPr id="12" name="直線單箭頭接點 11"/>
          <p:cNvCxnSpPr/>
          <p:nvPr/>
        </p:nvCxnSpPr>
        <p:spPr>
          <a:xfrm flipH="1">
            <a:off x="5940152" y="5265894"/>
            <a:ext cx="720080" cy="864096"/>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3960123" y="5799672"/>
            <a:ext cx="1980029" cy="523220"/>
          </a:xfrm>
          <a:prstGeom prst="rect">
            <a:avLst/>
          </a:prstGeom>
          <a:noFill/>
        </p:spPr>
        <p:txBody>
          <a:bodyPr wrap="none" rtlCol="0">
            <a:spAutoFit/>
          </a:bodyPr>
          <a:lstStyle/>
          <a:p>
            <a:r>
              <a:rPr lang="zh-TW" altLang="en-US" sz="2800" b="1" dirty="0" smtClean="0">
                <a:latin typeface="標楷體" pitchFamily="65" charset="-120"/>
                <a:ea typeface="標楷體" pitchFamily="65" charset="-120"/>
              </a:rPr>
              <a:t>單一入口網</a:t>
            </a:r>
            <a:endParaRPr lang="zh-TW" altLang="en-US" sz="2800" b="1"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5868144" y="5805264"/>
            <a:ext cx="2339102" cy="523220"/>
          </a:xfrm>
          <a:prstGeom prst="rect">
            <a:avLst/>
          </a:prstGeom>
          <a:noFill/>
        </p:spPr>
        <p:txBody>
          <a:bodyPr wrap="none" rtlCol="0">
            <a:spAutoFit/>
          </a:bodyPr>
          <a:lstStyle/>
          <a:p>
            <a:r>
              <a:rPr lang="zh-TW" altLang="en-US" sz="2800" b="1" dirty="0" smtClean="0">
                <a:latin typeface="標楷體" pitchFamily="65" charset="-120"/>
                <a:ea typeface="標楷體" pitchFamily="65" charset="-120"/>
              </a:rPr>
              <a:t>就學貸款系統</a:t>
            </a:r>
            <a:endParaRPr lang="zh-TW" altLang="en-US" sz="2800" b="1" dirty="0">
              <a:latin typeface="標楷體" pitchFamily="65" charset="-120"/>
              <a:ea typeface="標楷體" pitchFamily="65" charset="-120"/>
            </a:endParaRPr>
          </a:p>
        </p:txBody>
      </p:sp>
      <p:pic>
        <p:nvPicPr>
          <p:cNvPr id="7" name="圖片 6"/>
          <p:cNvPicPr/>
          <p:nvPr/>
        </p:nvPicPr>
        <p:blipFill>
          <a:blip r:embed="rId2"/>
          <a:stretch>
            <a:fillRect/>
          </a:stretch>
        </p:blipFill>
        <p:spPr>
          <a:xfrm>
            <a:off x="323528" y="260648"/>
            <a:ext cx="8424936" cy="6264696"/>
          </a:xfrm>
          <a:prstGeom prst="rect">
            <a:avLst/>
          </a:prstGeom>
        </p:spPr>
      </p:pic>
      <p:sp>
        <p:nvSpPr>
          <p:cNvPr id="4" name="橢圓 3"/>
          <p:cNvSpPr/>
          <p:nvPr/>
        </p:nvSpPr>
        <p:spPr>
          <a:xfrm>
            <a:off x="323528" y="4715940"/>
            <a:ext cx="1656184" cy="576064"/>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6" name="文字方塊 5"/>
          <p:cNvSpPr txBox="1"/>
          <p:nvPr/>
        </p:nvSpPr>
        <p:spPr>
          <a:xfrm>
            <a:off x="323528" y="5543654"/>
            <a:ext cx="1620957" cy="523220"/>
          </a:xfrm>
          <a:prstGeom prst="rect">
            <a:avLst/>
          </a:prstGeom>
          <a:noFill/>
        </p:spPr>
        <p:txBody>
          <a:bodyPr wrap="none" rtlCol="0">
            <a:spAutoFit/>
          </a:bodyPr>
          <a:lstStyle/>
          <a:p>
            <a:r>
              <a:rPr lang="zh-TW" altLang="en-US" sz="2800" b="1" dirty="0" smtClean="0">
                <a:latin typeface="標楷體" pitchFamily="65" charset="-120"/>
                <a:ea typeface="標楷體" pitchFamily="65" charset="-120"/>
              </a:rPr>
              <a:t>輸入帳密</a:t>
            </a:r>
            <a:endParaRPr lang="zh-TW" altLang="en-US" sz="2800" b="1" dirty="0">
              <a:latin typeface="標楷體" pitchFamily="65" charset="-120"/>
              <a:ea typeface="標楷體" pitchFamily="65" charset="-120"/>
            </a:endParaRPr>
          </a:p>
        </p:txBody>
      </p:sp>
      <p:cxnSp>
        <p:nvCxnSpPr>
          <p:cNvPr id="8" name="直線單箭頭接點 7"/>
          <p:cNvCxnSpPr/>
          <p:nvPr/>
        </p:nvCxnSpPr>
        <p:spPr>
          <a:xfrm flipH="1">
            <a:off x="761352" y="5292004"/>
            <a:ext cx="360040" cy="43204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a:spLocks noChangeArrowheads="1"/>
          </p:cNvSpPr>
          <p:nvPr/>
        </p:nvSpPr>
        <p:spPr bwMode="auto">
          <a:xfrm>
            <a:off x="3995936" y="4797152"/>
            <a:ext cx="2232248" cy="360040"/>
          </a:xfrm>
          <a:prstGeom prst="ellipse">
            <a:avLst/>
          </a:prstGeom>
          <a:noFill/>
          <a:ln w="28575">
            <a:solidFill>
              <a:srgbClr val="C0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pic>
        <p:nvPicPr>
          <p:cNvPr id="4" name="圖片 3"/>
          <p:cNvPicPr/>
          <p:nvPr/>
        </p:nvPicPr>
        <p:blipFill rotWithShape="1">
          <a:blip r:embed="rId2"/>
          <a:srcRect t="8127" r="33905" b="38149"/>
          <a:stretch/>
        </p:blipFill>
        <p:spPr bwMode="auto">
          <a:xfrm>
            <a:off x="251520" y="188640"/>
            <a:ext cx="8352928" cy="6341368"/>
          </a:xfrm>
          <a:prstGeom prst="rect">
            <a:avLst/>
          </a:prstGeom>
          <a:ln>
            <a:noFill/>
          </a:ln>
          <a:extLst>
            <a:ext uri="{53640926-AAD7-44D8-BBD7-CCE9431645EC}">
              <a14:shadowObscured xmlns:a14="http://schemas.microsoft.com/office/drawing/2010/main"/>
            </a:ext>
          </a:extLst>
        </p:spPr>
      </p:pic>
      <p:sp>
        <p:nvSpPr>
          <p:cNvPr id="5" name="橢圓 4"/>
          <p:cNvSpPr/>
          <p:nvPr/>
        </p:nvSpPr>
        <p:spPr>
          <a:xfrm>
            <a:off x="899592" y="4401108"/>
            <a:ext cx="2391742" cy="576064"/>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1108903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2" cstate="print"/>
          <a:srcRect/>
          <a:stretch>
            <a:fillRect/>
          </a:stretch>
        </p:blipFill>
        <p:spPr bwMode="auto">
          <a:xfrm>
            <a:off x="611560" y="1268760"/>
            <a:ext cx="7776666" cy="5326952"/>
          </a:xfrm>
          <a:prstGeom prst="rect">
            <a:avLst/>
          </a:prstGeom>
          <a:noFill/>
          <a:ln w="9525">
            <a:noFill/>
            <a:miter lim="800000"/>
            <a:headEnd/>
            <a:tailEnd/>
          </a:ln>
          <a:effectLst/>
        </p:spPr>
      </p:pic>
      <p:sp>
        <p:nvSpPr>
          <p:cNvPr id="4" name="矩形 3"/>
          <p:cNvSpPr/>
          <p:nvPr/>
        </p:nvSpPr>
        <p:spPr>
          <a:xfrm>
            <a:off x="1547664" y="260648"/>
            <a:ext cx="6408712" cy="769441"/>
          </a:xfrm>
          <a:prstGeom prst="rect">
            <a:avLst/>
          </a:prstGeom>
        </p:spPr>
        <p:txBody>
          <a:bodyPr wrap="square">
            <a:spAutoFit/>
          </a:bodyPr>
          <a:lstStyle/>
          <a:p>
            <a:pPr lvl="0" fontAlgn="base">
              <a:spcBef>
                <a:spcPct val="0"/>
              </a:spcBef>
              <a:spcAft>
                <a:spcPct val="0"/>
              </a:spcAft>
            </a:pPr>
            <a:r>
              <a:rPr kumimoji="1" lang="zh-TW" altLang="en-US" sz="4400" b="1" i="0" u="none" strike="noStrike" cap="none" normalizeH="0" baseline="0" dirty="0" smtClean="0">
                <a:ln>
                  <a:noFill/>
                </a:ln>
                <a:solidFill>
                  <a:srgbClr val="FF3300"/>
                </a:solidFill>
                <a:effectLst/>
                <a:latin typeface="標楷體" pitchFamily="65" charset="-120"/>
                <a:ea typeface="標楷體" pitchFamily="65" charset="-120"/>
                <a:cs typeface="Times New Roman" pitchFamily="18" charset="0"/>
              </a:rPr>
              <a:t>學校</a:t>
            </a:r>
            <a:r>
              <a:rPr kumimoji="1" lang="zh-TW" altLang="zh-TW" sz="4400" b="1" i="0" u="none" strike="noStrike" cap="none" normalizeH="0" baseline="0" dirty="0" smtClean="0">
                <a:ln>
                  <a:noFill/>
                </a:ln>
                <a:solidFill>
                  <a:srgbClr val="FF3300"/>
                </a:solidFill>
                <a:effectLst/>
                <a:latin typeface="標楷體" pitchFamily="65" charset="-120"/>
                <a:ea typeface="標楷體" pitchFamily="65" charset="-120"/>
                <a:cs typeface="Times New Roman" pitchFamily="18" charset="0"/>
              </a:rPr>
              <a:t>就學貸款系統</a:t>
            </a:r>
            <a:r>
              <a:rPr kumimoji="1" lang="zh-TW" altLang="en-US" sz="4400" b="1" dirty="0" smtClean="0">
                <a:solidFill>
                  <a:srgbClr val="FF3300"/>
                </a:solidFill>
                <a:latin typeface="標楷體" pitchFamily="65" charset="-120"/>
                <a:ea typeface="標楷體" pitchFamily="65" charset="-120"/>
                <a:cs typeface="Times New Roman" pitchFamily="18" charset="0"/>
              </a:rPr>
              <a:t>介紹</a:t>
            </a:r>
            <a:endParaRPr kumimoji="1" lang="zh-TW" altLang="zh-TW" sz="4400" b="0" i="0" u="none" strike="noStrike" cap="none" normalizeH="0" baseline="0" dirty="0" smtClean="0">
              <a:ln>
                <a:noFill/>
              </a:ln>
              <a:solidFill>
                <a:schemeClr val="tx1"/>
              </a:solidFill>
              <a:effectLst/>
              <a:latin typeface="Arial" pitchFamily="34" charset="0"/>
              <a:ea typeface="新細明體" pitchFamily="18" charset="-120"/>
            </a:endParaRPr>
          </a:p>
        </p:txBody>
      </p:sp>
      <p:sp>
        <p:nvSpPr>
          <p:cNvPr id="5" name="橢圓 4"/>
          <p:cNvSpPr/>
          <p:nvPr/>
        </p:nvSpPr>
        <p:spPr>
          <a:xfrm>
            <a:off x="1403648" y="2886348"/>
            <a:ext cx="1152128" cy="576064"/>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6" name="橢圓 5"/>
          <p:cNvSpPr/>
          <p:nvPr/>
        </p:nvSpPr>
        <p:spPr>
          <a:xfrm>
            <a:off x="2987824" y="2780928"/>
            <a:ext cx="1152128" cy="504056"/>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7" name="橢圓 6"/>
          <p:cNvSpPr/>
          <p:nvPr/>
        </p:nvSpPr>
        <p:spPr>
          <a:xfrm>
            <a:off x="1619672" y="3789040"/>
            <a:ext cx="1872208" cy="792088"/>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8" name="矩形 7"/>
          <p:cNvSpPr/>
          <p:nvPr/>
        </p:nvSpPr>
        <p:spPr>
          <a:xfrm>
            <a:off x="0" y="3265820"/>
            <a:ext cx="2698175" cy="523220"/>
          </a:xfrm>
          <a:prstGeom prst="rect">
            <a:avLst/>
          </a:prstGeom>
        </p:spPr>
        <p:txBody>
          <a:bodyPr wrap="none">
            <a:spAutoFit/>
          </a:bodyPr>
          <a:lstStyle/>
          <a:p>
            <a:pPr lvl="0" fontAlgn="base">
              <a:spcBef>
                <a:spcPct val="0"/>
              </a:spcBef>
              <a:spcAft>
                <a:spcPct val="0"/>
              </a:spcAft>
            </a:pPr>
            <a:r>
              <a:rPr kumimoji="1" lang="zh-TW" altLang="en-US" sz="2800" b="1" i="0" u="none" strike="noStrike" cap="none" normalizeH="0" baseline="0" dirty="0" smtClean="0">
                <a:ln>
                  <a:noFill/>
                </a:ln>
                <a:solidFill>
                  <a:schemeClr val="tx1"/>
                </a:solidFill>
                <a:effectLst/>
                <a:latin typeface="標楷體" pitchFamily="65" charset="-120"/>
                <a:ea typeface="標楷體" pitchFamily="65" charset="-120"/>
              </a:rPr>
              <a:t>流程</a:t>
            </a:r>
            <a:r>
              <a:rPr kumimoji="1" lang="en-US" altLang="zh-TW" sz="2800" b="1" i="0" u="none" strike="noStrike" cap="none" normalizeH="0" baseline="0" dirty="0" smtClean="0">
                <a:ln>
                  <a:noFill/>
                </a:ln>
                <a:solidFill>
                  <a:schemeClr val="tx1"/>
                </a:solidFill>
                <a:effectLst/>
                <a:latin typeface="標楷體" pitchFamily="65" charset="-120"/>
                <a:ea typeface="標楷體" pitchFamily="65" charset="-120"/>
              </a:rPr>
              <a:t>1:</a:t>
            </a:r>
            <a:r>
              <a:rPr kumimoji="1" lang="zh-TW" altLang="en-US" sz="2800" b="1" i="0" u="none" strike="noStrike" cap="none" normalizeH="0" baseline="0" dirty="0" smtClean="0">
                <a:ln>
                  <a:noFill/>
                </a:ln>
                <a:solidFill>
                  <a:schemeClr val="tx1"/>
                </a:solidFill>
                <a:effectLst/>
                <a:latin typeface="標楷體" pitchFamily="65" charset="-120"/>
                <a:ea typeface="標楷體" pitchFamily="65" charset="-120"/>
              </a:rPr>
              <a:t>申請貸款</a:t>
            </a:r>
            <a:endParaRPr kumimoji="1" lang="zh-TW" altLang="zh-TW" sz="2800" b="1" i="0" u="none" strike="noStrike" cap="none" normalizeH="0" baseline="0" dirty="0" smtClean="0">
              <a:ln>
                <a:noFill/>
              </a:ln>
              <a:solidFill>
                <a:schemeClr val="tx1"/>
              </a:solidFill>
              <a:effectLst/>
              <a:latin typeface="標楷體" pitchFamily="65" charset="-120"/>
              <a:ea typeface="標楷體" pitchFamily="65" charset="-120"/>
            </a:endParaRPr>
          </a:p>
        </p:txBody>
      </p:sp>
      <p:sp>
        <p:nvSpPr>
          <p:cNvPr id="9" name="矩形 8"/>
          <p:cNvSpPr/>
          <p:nvPr/>
        </p:nvSpPr>
        <p:spPr>
          <a:xfrm>
            <a:off x="4067944" y="2996952"/>
            <a:ext cx="2698175" cy="523220"/>
          </a:xfrm>
          <a:prstGeom prst="rect">
            <a:avLst/>
          </a:prstGeom>
        </p:spPr>
        <p:txBody>
          <a:bodyPr wrap="none">
            <a:spAutoFit/>
          </a:bodyPr>
          <a:lstStyle/>
          <a:p>
            <a:pPr lvl="0" fontAlgn="base">
              <a:spcBef>
                <a:spcPct val="0"/>
              </a:spcBef>
              <a:spcAft>
                <a:spcPct val="0"/>
              </a:spcAft>
            </a:pPr>
            <a:r>
              <a:rPr kumimoji="1" lang="zh-TW" altLang="en-US" sz="2800" b="1" i="0" u="none" strike="noStrike" cap="none" normalizeH="0" baseline="0" dirty="0" smtClean="0">
                <a:ln>
                  <a:noFill/>
                </a:ln>
                <a:solidFill>
                  <a:schemeClr val="tx1"/>
                </a:solidFill>
                <a:effectLst/>
                <a:latin typeface="標楷體" pitchFamily="65" charset="-120"/>
                <a:ea typeface="標楷體" pitchFamily="65" charset="-120"/>
              </a:rPr>
              <a:t>流程</a:t>
            </a:r>
            <a:r>
              <a:rPr kumimoji="1" lang="en-US" altLang="zh-TW" sz="2800" b="1" dirty="0" smtClean="0">
                <a:latin typeface="標楷體" pitchFamily="65" charset="-120"/>
                <a:ea typeface="標楷體" pitchFamily="65" charset="-120"/>
              </a:rPr>
              <a:t>4:</a:t>
            </a:r>
            <a:r>
              <a:rPr kumimoji="1" lang="zh-TW" altLang="en-US" sz="2800" b="1" dirty="0" smtClean="0">
                <a:latin typeface="標楷體" pitchFamily="65" charset="-120"/>
                <a:ea typeface="標楷體" pitchFamily="65" charset="-120"/>
              </a:rPr>
              <a:t>貸款回覆</a:t>
            </a:r>
            <a:endParaRPr kumimoji="1" lang="zh-TW" altLang="zh-TW" sz="2800" b="1" i="0" u="none" strike="noStrike" cap="none" normalizeH="0" baseline="0" dirty="0" smtClean="0">
              <a:ln>
                <a:noFill/>
              </a:ln>
              <a:solidFill>
                <a:schemeClr val="tx1"/>
              </a:solidFill>
              <a:effectLst/>
              <a:latin typeface="標楷體" pitchFamily="65" charset="-120"/>
              <a:ea typeface="標楷體" pitchFamily="65" charset="-120"/>
            </a:endParaRPr>
          </a:p>
        </p:txBody>
      </p:sp>
      <p:sp>
        <p:nvSpPr>
          <p:cNvPr id="10" name="矩形 9"/>
          <p:cNvSpPr/>
          <p:nvPr/>
        </p:nvSpPr>
        <p:spPr>
          <a:xfrm>
            <a:off x="3419872" y="4221088"/>
            <a:ext cx="3416320" cy="523220"/>
          </a:xfrm>
          <a:prstGeom prst="rect">
            <a:avLst/>
          </a:prstGeom>
        </p:spPr>
        <p:txBody>
          <a:bodyPr wrap="none">
            <a:spAutoFit/>
          </a:bodyPr>
          <a:lstStyle/>
          <a:p>
            <a:pPr lvl="0" fontAlgn="base">
              <a:spcBef>
                <a:spcPct val="0"/>
              </a:spcBef>
              <a:spcAft>
                <a:spcPct val="0"/>
              </a:spcAft>
            </a:pPr>
            <a:r>
              <a:rPr kumimoji="1" lang="zh-TW" altLang="en-US" sz="2800" b="1" i="0" u="none" strike="noStrike" cap="none" normalizeH="0" baseline="0" dirty="0" smtClean="0">
                <a:ln>
                  <a:noFill/>
                </a:ln>
                <a:solidFill>
                  <a:schemeClr val="tx1"/>
                </a:solidFill>
                <a:effectLst/>
                <a:latin typeface="標楷體" pitchFamily="65" charset="-120"/>
                <a:ea typeface="標楷體" pitchFamily="65" charset="-120"/>
              </a:rPr>
              <a:t>流程</a:t>
            </a:r>
            <a:r>
              <a:rPr kumimoji="1" lang="en-US" altLang="zh-TW" sz="2800" b="1" i="0" u="none" strike="noStrike" cap="none" normalizeH="0" baseline="0" dirty="0" smtClean="0">
                <a:ln>
                  <a:noFill/>
                </a:ln>
                <a:solidFill>
                  <a:schemeClr val="tx1"/>
                </a:solidFill>
                <a:effectLst/>
                <a:latin typeface="標楷體" pitchFamily="65" charset="-120"/>
                <a:ea typeface="標楷體" pitchFamily="65" charset="-120"/>
              </a:rPr>
              <a:t>5:</a:t>
            </a:r>
            <a:r>
              <a:rPr kumimoji="1" lang="zh-TW" altLang="en-US" sz="2800" b="1" i="0" u="none" strike="noStrike" cap="none" normalizeH="0" baseline="0" dirty="0" smtClean="0">
                <a:ln>
                  <a:noFill/>
                </a:ln>
                <a:solidFill>
                  <a:schemeClr val="tx1"/>
                </a:solidFill>
                <a:effectLst/>
                <a:latin typeface="標楷體" pitchFamily="65" charset="-120"/>
                <a:ea typeface="標楷體" pitchFamily="65" charset="-120"/>
              </a:rPr>
              <a:t>下載繳件收據</a:t>
            </a:r>
            <a:endParaRPr kumimoji="1" lang="zh-TW" altLang="zh-TW" sz="2800" b="1" i="0" u="none" strike="noStrike" cap="none" normalizeH="0" baseline="0" dirty="0" smtClean="0">
              <a:ln>
                <a:noFill/>
              </a:ln>
              <a:solidFill>
                <a:schemeClr val="tx1"/>
              </a:solidFill>
              <a:effectLst/>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壁窗">
  <a:themeElements>
    <a:clrScheme name="壁窗">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壁窗">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壁窗">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713</TotalTime>
  <Words>1020</Words>
  <Application>Microsoft Office PowerPoint</Application>
  <PresentationFormat>如螢幕大小 (4:3)</PresentationFormat>
  <Paragraphs>146</Paragraphs>
  <Slides>13</Slides>
  <Notes>4</Notes>
  <HiddenSlides>0</HiddenSlides>
  <MMClips>0</MMClips>
  <ScaleCrop>false</ScaleCrop>
  <HeadingPairs>
    <vt:vector size="4" baseType="variant">
      <vt:variant>
        <vt:lpstr>佈景主題</vt:lpstr>
      </vt:variant>
      <vt:variant>
        <vt:i4>1</vt:i4>
      </vt:variant>
      <vt:variant>
        <vt:lpstr>投影片標題</vt:lpstr>
      </vt:variant>
      <vt:variant>
        <vt:i4>13</vt:i4>
      </vt:variant>
    </vt:vector>
  </HeadingPairs>
  <TitlesOfParts>
    <vt:vector size="14" baseType="lpstr">
      <vt:lpstr>壁窗</vt:lpstr>
      <vt:lpstr>PowerPoint 簡報</vt:lpstr>
      <vt:lpstr>PowerPoint 簡報</vt:lpstr>
      <vt:lpstr>辦理台灣銀行就學貸款流程  </vt:lpstr>
      <vt:lpstr>辦理台灣銀行就學貸款流程  </vt:lpstr>
      <vt:lpstr>辦理台灣銀行就學貸款流程  </vt:lpstr>
      <vt:lpstr> 請至學校網站-&gt;單一入口網-&gt;點就學貸款系統 </vt:lpstr>
      <vt:lpstr>PowerPoint 簡報</vt:lpstr>
      <vt:lpstr>PowerPoint 簡報</vt:lpstr>
      <vt:lpstr>PowerPoint 簡報</vt:lpstr>
      <vt:lpstr>如何進台灣銀行就學貸款入口網站流程5路徑 奇摩搜尋:台灣銀行就學貸款入口網-&gt;註冊會員 -&gt;學生登入</vt:lpstr>
      <vt:lpstr> 流程5：就學貸款資料繳件 （外縣市者可以掛號郵寄方式，郵戳為憑） 親洽繳件地點: 日間部學以軒1005室、進修部暨進院專涵德樓105室。  繳交資料： 1.台灣銀行就貸資料繳交收件收據（請至學校網站學生就學貸款系統自行下載） 2.貸款撥款通知書(學校收執聯) 3.學生、保證人及父母親之戶籍謄本(三個月內) 4.各項繳費單整張（學雜費、住宿費）有申貸書籍費或校外住宿費者請檢附郵局存摺封面影本及身分證影本各乙份(請先自行繳交書籍費，待期末銀行撥款再行退費）  </vt:lpstr>
      <vt:lpstr>台灣銀行就貸資料繳交收件收據樣式:</vt:lpstr>
      <vt:lpstr>就學貸款業務單位</vt:lpstr>
    </vt:vector>
  </TitlesOfParts>
  <Company>CUTE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中國科技大學新竹校區</dc:title>
  <dc:creator>CUTE</dc:creator>
  <cp:lastModifiedBy>M91P</cp:lastModifiedBy>
  <cp:revision>87</cp:revision>
  <dcterms:created xsi:type="dcterms:W3CDTF">2011-07-12T06:18:09Z</dcterms:created>
  <dcterms:modified xsi:type="dcterms:W3CDTF">2014-06-26T06:59:41Z</dcterms:modified>
</cp:coreProperties>
</file>